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60" r:id="rId5"/>
  </p:sldMasterIdLst>
  <p:notesMasterIdLst>
    <p:notesMasterId r:id="rId19"/>
  </p:notesMasterIdLst>
  <p:sldIdLst>
    <p:sldId id="257" r:id="rId6"/>
    <p:sldId id="258" r:id="rId7"/>
    <p:sldId id="259" r:id="rId8"/>
    <p:sldId id="260" r:id="rId9"/>
    <p:sldId id="261" r:id="rId10"/>
    <p:sldId id="275" r:id="rId11"/>
    <p:sldId id="298" r:id="rId12"/>
    <p:sldId id="277" r:id="rId13"/>
    <p:sldId id="278" r:id="rId14"/>
    <p:sldId id="281" r:id="rId15"/>
    <p:sldId id="299" r:id="rId16"/>
    <p:sldId id="279" r:id="rId17"/>
    <p:sldId id="280"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98DC"/>
    <a:srgbClr val="2EAA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F54965-F827-4A4B-A1A5-E107B3A80C53}" v="16" dt="2021-02-10T20:54:31.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0" d="100"/>
          <a:sy n="70" d="100"/>
        </p:scale>
        <p:origin x="-752" y="-1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McGarrell" userId="3b66d7b3-783a-4276-8cc7-cc03b298eef2" providerId="ADAL" clId="{227334E4-62ED-4895-925A-E74D499BEEC9}"/>
    <pc:docChg chg="modSld">
      <pc:chgData name="Louise McGarrell" userId="3b66d7b3-783a-4276-8cc7-cc03b298eef2" providerId="ADAL" clId="{227334E4-62ED-4895-925A-E74D499BEEC9}" dt="2021-02-11T17:11:29.223" v="72"/>
      <pc:docMkLst>
        <pc:docMk/>
      </pc:docMkLst>
      <pc:sldChg chg="delSp modSp mod">
        <pc:chgData name="Louise McGarrell" userId="3b66d7b3-783a-4276-8cc7-cc03b298eef2" providerId="ADAL" clId="{227334E4-62ED-4895-925A-E74D499BEEC9}" dt="2021-02-11T17:11:29.223" v="72"/>
        <pc:sldMkLst>
          <pc:docMk/>
          <pc:sldMk cId="1343849251" sldId="257"/>
        </pc:sldMkLst>
        <pc:spChg chg="del mod">
          <ac:chgData name="Louise McGarrell" userId="3b66d7b3-783a-4276-8cc7-cc03b298eef2" providerId="ADAL" clId="{227334E4-62ED-4895-925A-E74D499BEEC9}" dt="2021-02-11T17:11:29.223" v="72"/>
          <ac:spMkLst>
            <pc:docMk/>
            <pc:sldMk cId="1343849251" sldId="257"/>
            <ac:spMk id="10" creationId="{00000000-0000-0000-0000-000000000000}"/>
          </ac:spMkLst>
        </pc:spChg>
        <pc:spChg chg="mod">
          <ac:chgData name="Louise McGarrell" userId="3b66d7b3-783a-4276-8cc7-cc03b298eef2" providerId="ADAL" clId="{227334E4-62ED-4895-925A-E74D499BEEC9}" dt="2021-02-11T17:09:18.475" v="12" actId="6549"/>
          <ac:spMkLst>
            <pc:docMk/>
            <pc:sldMk cId="1343849251" sldId="257"/>
            <ac:spMk id="11" creationId="{00000000-0000-0000-0000-000000000000}"/>
          </ac:spMkLst>
        </pc:spChg>
        <pc:spChg chg="mod">
          <ac:chgData name="Louise McGarrell" userId="3b66d7b3-783a-4276-8cc7-cc03b298eef2" providerId="ADAL" clId="{227334E4-62ED-4895-925A-E74D499BEEC9}" dt="2021-02-11T17:11:27.019" v="70" actId="1076"/>
          <ac:spMkLst>
            <pc:docMk/>
            <pc:sldMk cId="1343849251" sldId="257"/>
            <ac:spMk id="1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28C87D-902D-4B09-8B4F-08537007BC28}" type="datetimeFigureOut">
              <a:rPr lang="en-US"/>
              <a:t>2/15/2021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7C9D0-784A-45EE-94F4-C65AAC77ECED}" type="slidenum">
              <a:rPr lang="en-US"/>
              <a:t>‹Nr.›</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577C9D0-784A-45EE-94F4-C65AAC77ECED}" type="slidenum">
              <a:rPr lang="en-US"/>
              <a:t>3</a:t>
            </a:fld>
            <a:endParaRPr lang="en-US"/>
          </a:p>
        </p:txBody>
      </p:sp>
    </p:spTree>
    <p:extLst>
      <p:ext uri="{BB962C8B-B14F-4D97-AF65-F5344CB8AC3E}">
        <p14:creationId xmlns:p14="http://schemas.microsoft.com/office/powerpoint/2010/main" val="602988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577C9D0-784A-45EE-94F4-C65AAC77ECED}" type="slidenum">
              <a:rPr lang="en-US"/>
              <a:t>4</a:t>
            </a:fld>
            <a:endParaRPr lang="en-US"/>
          </a:p>
        </p:txBody>
      </p:sp>
    </p:spTree>
    <p:extLst>
      <p:ext uri="{BB962C8B-B14F-4D97-AF65-F5344CB8AC3E}">
        <p14:creationId xmlns:p14="http://schemas.microsoft.com/office/powerpoint/2010/main" val="3378924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8F24D9-7E80-4B6C-A0D6-3669B7874828}"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10839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8F24D9-7E80-4B6C-A0D6-3669B7874828}" type="slidenum">
              <a:rPr lang="en-US"/>
              <a:t>8</a:t>
            </a:fld>
            <a:endParaRPr lang="en-US"/>
          </a:p>
        </p:txBody>
      </p:sp>
    </p:spTree>
    <p:extLst>
      <p:ext uri="{BB962C8B-B14F-4D97-AF65-F5344CB8AC3E}">
        <p14:creationId xmlns:p14="http://schemas.microsoft.com/office/powerpoint/2010/main" val="2453382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8882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xmlns="" id="{622F477C-88E2-428E-A24F-5A898D74F29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4114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8F24D9-7E80-4B6C-A0D6-3669B7874828}" type="slidenum">
              <a:rPr lang="en-US"/>
              <a:t>12</a:t>
            </a:fld>
            <a:endParaRPr lang="en-US"/>
          </a:p>
        </p:txBody>
      </p:sp>
    </p:spTree>
    <p:extLst>
      <p:ext uri="{BB962C8B-B14F-4D97-AF65-F5344CB8AC3E}">
        <p14:creationId xmlns:p14="http://schemas.microsoft.com/office/powerpoint/2010/main" val="478293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30A7310-EF72-43D2-A355-88C336A0294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2355068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0A7310-EF72-43D2-A355-88C336A0294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2737216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0A7310-EF72-43D2-A355-88C336A0294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3138781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30A7310-EF72-43D2-A355-88C336A0294A}"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1489400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30A7310-EF72-43D2-A355-88C336A0294A}" type="datetimeFigureOut">
              <a:rPr lang="en-GB" smtClean="0"/>
              <a:t>15/02/2021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3964048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30A7310-EF72-43D2-A355-88C336A0294A}" type="datetimeFigureOut">
              <a:rPr lang="en-GB" smtClean="0"/>
              <a:t>15/02/2021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1199877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0A7310-EF72-43D2-A355-88C336A0294A}" type="datetimeFigureOut">
              <a:rPr lang="en-GB" smtClean="0"/>
              <a:t>15/02/2021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1159408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0A7310-EF72-43D2-A355-88C336A0294A}"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2381788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0A7310-EF72-43D2-A355-88C336A0294A}"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3076964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0A7310-EF72-43D2-A355-88C336A0294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3584881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0A7310-EF72-43D2-A355-88C336A0294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32DDE-BE3C-4F58-95A7-344EF72F1773}" type="slidenum">
              <a:rPr lang="en-GB" smtClean="0"/>
              <a:t>‹Nr.›</a:t>
            </a:fld>
            <a:endParaRPr lang="en-GB"/>
          </a:p>
        </p:txBody>
      </p:sp>
    </p:spTree>
    <p:extLst>
      <p:ext uri="{BB962C8B-B14F-4D97-AF65-F5344CB8AC3E}">
        <p14:creationId xmlns:p14="http://schemas.microsoft.com/office/powerpoint/2010/main" val="2451776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6796DCB-26CA-4139-8FED-90C554E07CC2}"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F6686C-F1B1-4BAA-9872-611B4EAA3228}" type="slidenum">
              <a:rPr lang="en-GB" smtClean="0"/>
              <a:t>‹Nr.›</a:t>
            </a:fld>
            <a:endParaRPr lang="en-GB"/>
          </a:p>
        </p:txBody>
      </p:sp>
    </p:spTree>
    <p:extLst>
      <p:ext uri="{BB962C8B-B14F-4D97-AF65-F5344CB8AC3E}">
        <p14:creationId xmlns:p14="http://schemas.microsoft.com/office/powerpoint/2010/main" val="384279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0A7310-EF72-43D2-A355-88C336A0294A}" type="datetimeFigureOut">
              <a:rPr lang="en-GB" smtClean="0"/>
              <a:t>15/02/2021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532DDE-BE3C-4F58-95A7-344EF72F1773}" type="slidenum">
              <a:rPr lang="en-GB" smtClean="0"/>
              <a:t>‹Nr.›</a:t>
            </a:fld>
            <a:endParaRPr lang="en-GB"/>
          </a:p>
        </p:txBody>
      </p:sp>
    </p:spTree>
    <p:extLst>
      <p:ext uri="{BB962C8B-B14F-4D97-AF65-F5344CB8AC3E}">
        <p14:creationId xmlns:p14="http://schemas.microsoft.com/office/powerpoint/2010/main" val="4186967983"/>
      </p:ext>
    </p:extLst>
  </p:cSld>
  <p:clrMap bg1="lt1" tx1="dk1" bg2="lt2" tx2="dk2" accent1="accent1" accent2="accent2" accent3="accent3" accent4="accent4" accent5="accent5" accent6="accent6" hlink="hlink" folHlink="folHlink"/>
  <p:sldLayoutIdLst>
    <p:sldLayoutId id="2147483673"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796DCB-26CA-4139-8FED-90C554E07CC2}" type="datetimeFigureOut">
              <a:rPr lang="en-GB" smtClean="0"/>
              <a:t>15/02/2021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F6686C-F1B1-4BAA-9872-611B4EAA3228}" type="slidenum">
              <a:rPr lang="en-GB" smtClean="0"/>
              <a:t>‹Nr.›</a:t>
            </a:fld>
            <a:endParaRPr lang="en-GB"/>
          </a:p>
        </p:txBody>
      </p:sp>
    </p:spTree>
    <p:extLst>
      <p:ext uri="{BB962C8B-B14F-4D97-AF65-F5344CB8AC3E}">
        <p14:creationId xmlns:p14="http://schemas.microsoft.com/office/powerpoint/2010/main" val="89410385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png"/><Relationship Id="rId9"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2.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3.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
            <a:ext cx="9144000" cy="1095556"/>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24332" b="28765"/>
          <a:stretch/>
        </p:blipFill>
        <p:spPr>
          <a:xfrm>
            <a:off x="7520583" y="167023"/>
            <a:ext cx="1519897" cy="712871"/>
          </a:xfrm>
          <a:prstGeom prst="rect">
            <a:avLst/>
          </a:prstGeom>
        </p:spPr>
      </p:pic>
      <p:sp>
        <p:nvSpPr>
          <p:cNvPr id="11" name="TextBox 10"/>
          <p:cNvSpPr txBox="1"/>
          <p:nvPr/>
        </p:nvSpPr>
        <p:spPr>
          <a:xfrm>
            <a:off x="-55181" y="24382"/>
            <a:ext cx="7185803" cy="369332"/>
          </a:xfrm>
          <a:prstGeom prst="rect">
            <a:avLst/>
          </a:prstGeom>
          <a:noFill/>
        </p:spPr>
        <p:txBody>
          <a:bodyPr wrap="square" rtlCol="0" anchor="t">
            <a:spAutoFit/>
          </a:bodyPr>
          <a:lstStyle/>
          <a:p>
            <a:endParaRPr lang="en-GB" dirty="0">
              <a:solidFill>
                <a:schemeClr val="bg1"/>
              </a:solidFill>
              <a:latin typeface="Arial"/>
              <a:cs typeface="Arial"/>
            </a:endParaRPr>
          </a:p>
        </p:txBody>
      </p:sp>
      <p:sp>
        <p:nvSpPr>
          <p:cNvPr id="14" name="Rectangle 13"/>
          <p:cNvSpPr/>
          <p:nvPr/>
        </p:nvSpPr>
        <p:spPr>
          <a:xfrm>
            <a:off x="0" y="6374924"/>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 y="6240064"/>
            <a:ext cx="9149759" cy="134863"/>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761" y="-52388"/>
            <a:ext cx="7185803" cy="1200329"/>
          </a:xfrm>
          <a:prstGeom prst="rect">
            <a:avLst/>
          </a:prstGeom>
          <a:noFill/>
        </p:spPr>
        <p:txBody>
          <a:bodyPr wrap="square" rtlCol="0" anchor="t">
            <a:spAutoFit/>
          </a:bodyPr>
          <a:lstStyle/>
          <a:p>
            <a:r>
              <a:rPr lang="en-GB" dirty="0">
                <a:solidFill>
                  <a:schemeClr val="bg1"/>
                </a:solidFill>
                <a:latin typeface="Arial"/>
                <a:cs typeface="Arial"/>
              </a:rPr>
              <a:t>Sponsor A School Update</a:t>
            </a:r>
          </a:p>
          <a:p>
            <a:r>
              <a:rPr lang="en-GB" dirty="0" smtClean="0">
                <a:solidFill>
                  <a:schemeClr val="bg1"/>
                </a:solidFill>
                <a:latin typeface="Arial"/>
                <a:cs typeface="Arial"/>
              </a:rPr>
              <a:t>Cradle Kids Primary School,</a:t>
            </a:r>
            <a:r>
              <a:rPr lang="en-GB" dirty="0" smtClean="0">
                <a:solidFill>
                  <a:schemeClr val="bg1"/>
                </a:solidFill>
                <a:latin typeface="Arial"/>
                <a:cs typeface="Arial"/>
              </a:rPr>
              <a:t> </a:t>
            </a:r>
            <a:r>
              <a:rPr lang="en-GB" dirty="0">
                <a:solidFill>
                  <a:schemeClr val="bg1"/>
                </a:solidFill>
                <a:latin typeface="Arial"/>
                <a:cs typeface="Arial"/>
              </a:rPr>
              <a:t>Liberia</a:t>
            </a:r>
          </a:p>
          <a:p>
            <a:r>
              <a:rPr lang="en-GB" dirty="0">
                <a:solidFill>
                  <a:schemeClr val="bg1"/>
                </a:solidFill>
                <a:latin typeface="Arial"/>
                <a:cs typeface="Arial"/>
              </a:rPr>
              <a:t>Current School Enrolment: </a:t>
            </a:r>
            <a:r>
              <a:rPr lang="en-GB" dirty="0" smtClean="0">
                <a:solidFill>
                  <a:schemeClr val="bg1"/>
                </a:solidFill>
                <a:latin typeface="Arial"/>
                <a:cs typeface="Arial"/>
              </a:rPr>
              <a:t>237</a:t>
            </a:r>
            <a:endParaRPr lang="en-GB" dirty="0">
              <a:solidFill>
                <a:schemeClr val="bg1"/>
              </a:solidFill>
              <a:latin typeface="Arial"/>
              <a:cs typeface="Arial"/>
            </a:endParaRPr>
          </a:p>
          <a:p>
            <a:r>
              <a:rPr lang="en-GB" dirty="0">
                <a:solidFill>
                  <a:schemeClr val="bg1"/>
                </a:solidFill>
                <a:latin typeface="Arial"/>
                <a:cs typeface="Arial"/>
              </a:rPr>
              <a:t>Sponsored </a:t>
            </a:r>
            <a:r>
              <a:rPr lang="en-GB" dirty="0" smtClean="0">
                <a:solidFill>
                  <a:schemeClr val="bg1"/>
                </a:solidFill>
                <a:latin typeface="Arial"/>
                <a:cs typeface="Arial"/>
              </a:rPr>
              <a:t>By: </a:t>
            </a:r>
            <a:r>
              <a:rPr lang="en-GB" dirty="0" err="1" smtClean="0">
                <a:solidFill>
                  <a:schemeClr val="bg1"/>
                </a:solidFill>
                <a:latin typeface="Arial"/>
                <a:cs typeface="Arial"/>
              </a:rPr>
              <a:t>Osterkerzenaktion</a:t>
            </a:r>
            <a:r>
              <a:rPr lang="en-GB" dirty="0" smtClean="0">
                <a:solidFill>
                  <a:schemeClr val="bg1"/>
                </a:solidFill>
                <a:latin typeface="Arial"/>
                <a:cs typeface="Arial"/>
              </a:rPr>
              <a:t> </a:t>
            </a:r>
            <a:r>
              <a:rPr lang="en-GB" dirty="0" err="1" smtClean="0">
                <a:solidFill>
                  <a:schemeClr val="bg1"/>
                </a:solidFill>
                <a:latin typeface="Arial"/>
                <a:cs typeface="Arial"/>
              </a:rPr>
              <a:t>Mettingen</a:t>
            </a:r>
            <a:r>
              <a:rPr lang="en-GB" dirty="0" smtClean="0">
                <a:solidFill>
                  <a:schemeClr val="bg1"/>
                </a:solidFill>
                <a:latin typeface="Arial"/>
                <a:cs typeface="Arial"/>
              </a:rPr>
              <a:t> (Claudia Keller) </a:t>
            </a:r>
            <a:endParaRPr lang="en-GB" dirty="0">
              <a:solidFill>
                <a:schemeClr val="bg1"/>
              </a:solidFill>
              <a:latin typeface="Arial"/>
              <a:cs typeface="Arial"/>
            </a:endParaRPr>
          </a:p>
        </p:txBody>
      </p:sp>
      <p:pic>
        <p:nvPicPr>
          <p:cNvPr id="6" name="Picture 5" descr="Loading food rations into a truck during the Covid-19 pandemic &#10;&#10;">
            <a:extLst>
              <a:ext uri="{FF2B5EF4-FFF2-40B4-BE49-F238E27FC236}">
                <a16:creationId xmlns:a16="http://schemas.microsoft.com/office/drawing/2014/main" xmlns="" id="{0F33C338-5186-40AF-B03F-36E79E17959C}"/>
              </a:ext>
            </a:extLst>
          </p:cNvPr>
          <p:cNvPicPr>
            <a:picLocks noChangeAspect="1"/>
          </p:cNvPicPr>
          <p:nvPr/>
        </p:nvPicPr>
        <p:blipFill rotWithShape="1">
          <a:blip r:embed="rId3">
            <a:extLst>
              <a:ext uri="{28A0092B-C50C-407E-A947-70E740481C1C}">
                <a14:useLocalDpi xmlns:a14="http://schemas.microsoft.com/office/drawing/2010/main" val="0"/>
              </a:ext>
            </a:extLst>
          </a:blip>
          <a:srcRect l="-1" t="24003" b="-983"/>
          <a:stretch/>
        </p:blipFill>
        <p:spPr>
          <a:xfrm>
            <a:off x="0" y="1095554"/>
            <a:ext cx="9144000" cy="5279369"/>
          </a:xfrm>
          <a:prstGeom prst="rect">
            <a:avLst/>
          </a:prstGeom>
        </p:spPr>
      </p:pic>
    </p:spTree>
    <p:extLst>
      <p:ext uri="{BB962C8B-B14F-4D97-AF65-F5344CB8AC3E}">
        <p14:creationId xmlns:p14="http://schemas.microsoft.com/office/powerpoint/2010/main" val="1343849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59838" b="57748"/>
          <a:stretch/>
        </p:blipFill>
        <p:spPr>
          <a:xfrm flipH="1">
            <a:off x="-5757" y="671366"/>
            <a:ext cx="5850316" cy="5771767"/>
          </a:xfrm>
          <a:prstGeom prst="rect">
            <a:avLst/>
          </a:prstGeom>
        </p:spPr>
      </p:pic>
      <p:sp>
        <p:nvSpPr>
          <p:cNvPr id="2" name="Rectangle 1"/>
          <p:cNvSpPr/>
          <p:nvPr/>
        </p:nvSpPr>
        <p:spPr>
          <a:xfrm>
            <a:off x="0" y="2"/>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24332" b="28765"/>
          <a:stretch/>
        </p:blipFill>
        <p:spPr>
          <a:xfrm>
            <a:off x="7852557" y="98016"/>
            <a:ext cx="1222427" cy="573349"/>
          </a:xfrm>
          <a:prstGeom prst="rect">
            <a:avLst/>
          </a:prstGeom>
        </p:spPr>
      </p:pic>
      <p:sp>
        <p:nvSpPr>
          <p:cNvPr id="14" name="Rectangle 13"/>
          <p:cNvSpPr/>
          <p:nvPr/>
        </p:nvSpPr>
        <p:spPr>
          <a:xfrm>
            <a:off x="0" y="6374924"/>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 y="6240064"/>
            <a:ext cx="9149759" cy="134863"/>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32268" y="896873"/>
            <a:ext cx="4846132" cy="5355312"/>
          </a:xfrm>
          <a:prstGeom prst="rect">
            <a:avLst/>
          </a:prstGeom>
          <a:noFill/>
        </p:spPr>
        <p:txBody>
          <a:bodyPr wrap="square" rtlCol="0" anchor="t">
            <a:spAutoFit/>
          </a:bodyPr>
          <a:lstStyle/>
          <a:p>
            <a:pPr marL="342900" indent="-34290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You’re doing something amazing! By sponsoring a school, you’re giving children in one of Liberia’s poorest communities the chance to gain a life-changing education.</a:t>
            </a:r>
          </a:p>
          <a:p>
            <a:endParaRPr lang="en-GB" dirty="0">
              <a:solidFill>
                <a:srgbClr val="0198DC"/>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With the spread of Covid-19 and resulting disruption and restrictions, unfortunately we are unable to provide you with a detailed report on your specific school for the foreseeable future.</a:t>
            </a:r>
          </a:p>
          <a:p>
            <a:pPr marL="342900" indent="-34290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However, we hope this more general update – with information on our Covid-19 response – demonstrates that Mary’s Meals’ work cannot and will not stop. </a:t>
            </a:r>
          </a:p>
          <a:p>
            <a:pPr marL="342900" indent="-34290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Thank you for helping to make this possible!</a:t>
            </a:r>
          </a:p>
        </p:txBody>
      </p:sp>
      <p:sp>
        <p:nvSpPr>
          <p:cNvPr id="16" name="TextBox 15"/>
          <p:cNvSpPr txBox="1"/>
          <p:nvPr/>
        </p:nvSpPr>
        <p:spPr>
          <a:xfrm>
            <a:off x="132268" y="169924"/>
            <a:ext cx="7185803" cy="477054"/>
          </a:xfrm>
          <a:prstGeom prst="rect">
            <a:avLst/>
          </a:prstGeom>
          <a:noFill/>
        </p:spPr>
        <p:txBody>
          <a:bodyPr wrap="square" rtlCol="0" anchor="t">
            <a:spAutoFit/>
          </a:bodyPr>
          <a:lstStyle/>
          <a:p>
            <a:r>
              <a:rPr lang="en-GB" sz="2500">
                <a:solidFill>
                  <a:schemeClr val="bg1"/>
                </a:solidFill>
                <a:latin typeface="Arial"/>
                <a:cs typeface="Arial"/>
              </a:rPr>
              <a:t>Thank you for changing lives!</a:t>
            </a:r>
          </a:p>
        </p:txBody>
      </p:sp>
      <p:pic>
        <p:nvPicPr>
          <p:cNvPr id="6" name="Picture 5" descr="Hawa Dolo&#10;&#10;">
            <a:extLst>
              <a:ext uri="{FF2B5EF4-FFF2-40B4-BE49-F238E27FC236}">
                <a16:creationId xmlns:a16="http://schemas.microsoft.com/office/drawing/2014/main" xmlns="" id="{17D63D61-0C1E-4210-9679-BFCB445C8CE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77" t="8634" r="10573" b="11696"/>
          <a:stretch/>
        </p:blipFill>
        <p:spPr>
          <a:xfrm>
            <a:off x="5090924" y="776379"/>
            <a:ext cx="4053076" cy="5463685"/>
          </a:xfrm>
          <a:prstGeom prst="rect">
            <a:avLst/>
          </a:prstGeom>
        </p:spPr>
      </p:pic>
    </p:spTree>
    <p:extLst>
      <p:ext uri="{BB962C8B-B14F-4D97-AF65-F5344CB8AC3E}">
        <p14:creationId xmlns:p14="http://schemas.microsoft.com/office/powerpoint/2010/main" val="2009692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t="29173" r="75399" b="5857"/>
          <a:stretch/>
        </p:blipFill>
        <p:spPr>
          <a:xfrm>
            <a:off x="-1605" y="77642"/>
            <a:ext cx="2925960" cy="6685471"/>
          </a:xfrm>
          <a:prstGeom prst="rect">
            <a:avLst/>
          </a:prstGeom>
        </p:spPr>
      </p:pic>
      <p:sp>
        <p:nvSpPr>
          <p:cNvPr id="2" name="Rectangle 1"/>
          <p:cNvSpPr/>
          <p:nvPr/>
        </p:nvSpPr>
        <p:spPr>
          <a:xfrm>
            <a:off x="0" y="2"/>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7" y="98016"/>
            <a:ext cx="1222427" cy="573349"/>
          </a:xfrm>
          <a:prstGeom prst="rect">
            <a:avLst/>
          </a:prstGeom>
        </p:spPr>
      </p:pic>
      <p:sp>
        <p:nvSpPr>
          <p:cNvPr id="14" name="Rectangle 13"/>
          <p:cNvSpPr/>
          <p:nvPr/>
        </p:nvSpPr>
        <p:spPr>
          <a:xfrm>
            <a:off x="0" y="6411233"/>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759" y="6301628"/>
            <a:ext cx="9149759" cy="109604"/>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32268" y="169924"/>
            <a:ext cx="7185803" cy="477054"/>
          </a:xfrm>
          <a:prstGeom prst="rect">
            <a:avLst/>
          </a:prstGeom>
          <a:noFill/>
        </p:spPr>
        <p:txBody>
          <a:bodyPr wrap="square" rtlCol="0" anchor="t">
            <a:spAutoFit/>
          </a:bodyPr>
          <a:lstStyle/>
          <a:p>
            <a:r>
              <a:rPr lang="en-GB" sz="2500" dirty="0">
                <a:solidFill>
                  <a:schemeClr val="bg1"/>
                </a:solidFill>
                <a:latin typeface="Arial"/>
                <a:cs typeface="Arial"/>
              </a:rPr>
              <a:t>About Mary’s Meals (</a:t>
            </a:r>
            <a:r>
              <a:rPr lang="en-GB" sz="2500" dirty="0" err="1">
                <a:solidFill>
                  <a:schemeClr val="bg1"/>
                </a:solidFill>
                <a:latin typeface="Arial"/>
                <a:cs typeface="Arial"/>
              </a:rPr>
              <a:t>i</a:t>
            </a:r>
            <a:r>
              <a:rPr lang="en-GB" sz="2500" dirty="0">
                <a:solidFill>
                  <a:schemeClr val="bg1"/>
                </a:solidFill>
                <a:latin typeface="Arial"/>
                <a:cs typeface="Arial"/>
              </a:rPr>
              <a:t>)</a:t>
            </a:r>
          </a:p>
        </p:txBody>
      </p:sp>
      <p:sp>
        <p:nvSpPr>
          <p:cNvPr id="16" name="Rectangle 15">
            <a:extLst>
              <a:ext uri="{FF2B5EF4-FFF2-40B4-BE49-F238E27FC236}">
                <a16:creationId xmlns:a16="http://schemas.microsoft.com/office/drawing/2014/main" xmlns="" id="{11091084-A6C1-1448-B239-E11D7224F10C}"/>
              </a:ext>
            </a:extLst>
          </p:cNvPr>
          <p:cNvSpPr/>
          <p:nvPr/>
        </p:nvSpPr>
        <p:spPr>
          <a:xfrm>
            <a:off x="0" y="6288752"/>
            <a:ext cx="9149759" cy="134863"/>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xmlns="" id="{A4FB3ABD-DDBF-4207-8782-686DF2B61EBE}"/>
              </a:ext>
            </a:extLst>
          </p:cNvPr>
          <p:cNvSpPr txBox="1"/>
          <p:nvPr/>
        </p:nvSpPr>
        <p:spPr>
          <a:xfrm>
            <a:off x="132268" y="946301"/>
            <a:ext cx="4600599" cy="5078313"/>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Mary’s Meals works with local communities to provide life-changing school meals.</a:t>
            </a: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We run programmes in 19 countries where poverty and hunger often prevent children from gaining an education.</a:t>
            </a: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Our vision is that every child receives one daily meal in their place of education and that all those who have more than they need, share with those who lack even the most basic things.</a:t>
            </a: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Mary’s Meals offers children hope and, through education, a possible route out of poverty for the future.</a:t>
            </a:r>
          </a:p>
          <a:p>
            <a:endParaRPr lang="en-GB" dirty="0"/>
          </a:p>
        </p:txBody>
      </p:sp>
      <p:pic>
        <p:nvPicPr>
          <p:cNvPr id="7" name="Picture 6" descr="Thompson Paye who cannot walk unaided following a childhood bout of TB&#10;&#10;">
            <a:extLst>
              <a:ext uri="{FF2B5EF4-FFF2-40B4-BE49-F238E27FC236}">
                <a16:creationId xmlns:a16="http://schemas.microsoft.com/office/drawing/2014/main" xmlns="" id="{A531ACC9-BF25-41F4-ACA1-492B25210CA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880" t="8657" b="10590"/>
          <a:stretch/>
        </p:blipFill>
        <p:spPr>
          <a:xfrm>
            <a:off x="5119066" y="763646"/>
            <a:ext cx="4028831" cy="5537981"/>
          </a:xfrm>
          <a:prstGeom prst="rect">
            <a:avLst/>
          </a:prstGeom>
        </p:spPr>
      </p:pic>
    </p:spTree>
    <p:extLst>
      <p:ext uri="{BB962C8B-B14F-4D97-AF65-F5344CB8AC3E}">
        <p14:creationId xmlns:p14="http://schemas.microsoft.com/office/powerpoint/2010/main" val="2494648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59838" b="57748"/>
          <a:stretch/>
        </p:blipFill>
        <p:spPr>
          <a:xfrm flipH="1">
            <a:off x="-25879" y="671365"/>
            <a:ext cx="5850316" cy="5771767"/>
          </a:xfrm>
          <a:prstGeom prst="rect">
            <a:avLst/>
          </a:prstGeom>
        </p:spPr>
      </p:pic>
      <p:sp>
        <p:nvSpPr>
          <p:cNvPr id="2" name="Rectangle 1"/>
          <p:cNvSpPr/>
          <p:nvPr/>
        </p:nvSpPr>
        <p:spPr>
          <a:xfrm>
            <a:off x="0" y="2"/>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7" y="98016"/>
            <a:ext cx="1222427" cy="573349"/>
          </a:xfrm>
          <a:prstGeom prst="rect">
            <a:avLst/>
          </a:prstGeom>
        </p:spPr>
      </p:pic>
      <p:sp>
        <p:nvSpPr>
          <p:cNvPr id="14" name="Rectangle 13"/>
          <p:cNvSpPr/>
          <p:nvPr/>
        </p:nvSpPr>
        <p:spPr>
          <a:xfrm>
            <a:off x="0" y="6374924"/>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8625" y="6240061"/>
            <a:ext cx="9149759" cy="134863"/>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32268" y="169924"/>
            <a:ext cx="7185803" cy="477054"/>
          </a:xfrm>
          <a:prstGeom prst="rect">
            <a:avLst/>
          </a:prstGeom>
          <a:noFill/>
        </p:spPr>
        <p:txBody>
          <a:bodyPr wrap="square" rtlCol="0" anchor="t">
            <a:spAutoFit/>
          </a:bodyPr>
          <a:lstStyle/>
          <a:p>
            <a:r>
              <a:rPr lang="en-GB" sz="2500" dirty="0">
                <a:solidFill>
                  <a:schemeClr val="bg1"/>
                </a:solidFill>
                <a:latin typeface="Arial"/>
                <a:cs typeface="Arial"/>
              </a:rPr>
              <a:t>About Mary’s Meals (ii)</a:t>
            </a:r>
          </a:p>
        </p:txBody>
      </p:sp>
      <p:sp>
        <p:nvSpPr>
          <p:cNvPr id="4" name="TextBox 3">
            <a:extLst>
              <a:ext uri="{FF2B5EF4-FFF2-40B4-BE49-F238E27FC236}">
                <a16:creationId xmlns:a16="http://schemas.microsoft.com/office/drawing/2014/main" xmlns="" id="{70B3E748-C791-4933-8171-92987B3568AC}"/>
              </a:ext>
            </a:extLst>
          </p:cNvPr>
          <p:cNvSpPr txBox="1"/>
          <p:nvPr/>
        </p:nvSpPr>
        <p:spPr>
          <a:xfrm>
            <a:off x="56964" y="911118"/>
            <a:ext cx="4882359" cy="5078313"/>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It costs just £15.90 / €18.30 / $21.00/ $26.40 to feed a child with Mary’s Meals for an entire school year.</a:t>
            </a: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It’s a simple idea that works. Research shows that children who eat Mary’s Meals:</a:t>
            </a:r>
          </a:p>
          <a:p>
            <a:r>
              <a:rPr lang="en-GB" dirty="0">
                <a:solidFill>
                  <a:srgbClr val="0198DC"/>
                </a:solidFill>
                <a:latin typeface="Arial" panose="020B0604020202020204" pitchFamily="34" charset="0"/>
                <a:cs typeface="Arial" panose="020B0604020202020204" pitchFamily="34" charset="0"/>
              </a:rPr>
              <a:t>	- have more energy</a:t>
            </a:r>
          </a:p>
          <a:p>
            <a:r>
              <a:rPr lang="en-GB" dirty="0">
                <a:solidFill>
                  <a:srgbClr val="0198DC"/>
                </a:solidFill>
                <a:latin typeface="Arial" panose="020B0604020202020204" pitchFamily="34" charset="0"/>
                <a:cs typeface="Arial" panose="020B0604020202020204" pitchFamily="34" charset="0"/>
              </a:rPr>
              <a:t>	- feel healthier and happier</a:t>
            </a:r>
          </a:p>
          <a:p>
            <a:r>
              <a:rPr lang="en-GB" dirty="0">
                <a:solidFill>
                  <a:srgbClr val="0198DC"/>
                </a:solidFill>
                <a:latin typeface="Arial" panose="020B0604020202020204" pitchFamily="34" charset="0"/>
                <a:cs typeface="Arial" panose="020B0604020202020204" pitchFamily="34" charset="0"/>
              </a:rPr>
              <a:t>	- find it easier to concentrate and </a:t>
            </a:r>
          </a:p>
          <a:p>
            <a:r>
              <a:rPr lang="en-GB" dirty="0">
                <a:solidFill>
                  <a:srgbClr val="0198DC"/>
                </a:solidFill>
                <a:latin typeface="Arial" panose="020B0604020202020204" pitchFamily="34" charset="0"/>
                <a:cs typeface="Arial" panose="020B0604020202020204" pitchFamily="34" charset="0"/>
              </a:rPr>
              <a:t>	- do better in school </a:t>
            </a:r>
          </a:p>
          <a:p>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We are committed to keeping costs low – at least 93% of donations are spent on our charitable work.</a:t>
            </a: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Without our passionate volunteers and supporters, our work would not be possible.   </a:t>
            </a:r>
          </a:p>
          <a:p>
            <a:endParaRPr lang="en-GB" dirty="0"/>
          </a:p>
        </p:txBody>
      </p:sp>
      <p:pic>
        <p:nvPicPr>
          <p:cNvPr id="8" name="Picture 7" descr="Child in Liberia with a portion of Mary's Meals">
            <a:extLst>
              <a:ext uri="{FF2B5EF4-FFF2-40B4-BE49-F238E27FC236}">
                <a16:creationId xmlns:a16="http://schemas.microsoft.com/office/drawing/2014/main" xmlns="" id="{9268C871-D8E8-4091-99AD-3BB9256532F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518"/>
          <a:stretch/>
        </p:blipFill>
        <p:spPr>
          <a:xfrm>
            <a:off x="5228492" y="776380"/>
            <a:ext cx="3912642" cy="5463682"/>
          </a:xfrm>
          <a:prstGeom prst="rect">
            <a:avLst/>
          </a:prstGeom>
        </p:spPr>
      </p:pic>
    </p:spTree>
    <p:extLst>
      <p:ext uri="{BB962C8B-B14F-4D97-AF65-F5344CB8AC3E}">
        <p14:creationId xmlns:p14="http://schemas.microsoft.com/office/powerpoint/2010/main" val="3056117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2" cstate="print">
            <a:extLst>
              <a:ext uri="{28A0092B-C50C-407E-A947-70E740481C1C}">
                <a14:useLocalDpi xmlns:a14="http://schemas.microsoft.com/office/drawing/2010/main" val="0"/>
              </a:ext>
            </a:extLst>
          </a:blip>
          <a:srcRect t="29173" r="75399" b="5857"/>
          <a:stretch/>
        </p:blipFill>
        <p:spPr>
          <a:xfrm>
            <a:off x="-1605" y="77642"/>
            <a:ext cx="2925960" cy="6685471"/>
          </a:xfrm>
          <a:prstGeom prst="rect">
            <a:avLst/>
          </a:prstGeom>
        </p:spPr>
      </p:pic>
      <p:sp>
        <p:nvSpPr>
          <p:cNvPr id="2" name="Rectangle 1"/>
          <p:cNvSpPr/>
          <p:nvPr/>
        </p:nvSpPr>
        <p:spPr>
          <a:xfrm>
            <a:off x="0" y="2"/>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24332" b="28765"/>
          <a:stretch/>
        </p:blipFill>
        <p:spPr>
          <a:xfrm>
            <a:off x="7852557" y="98016"/>
            <a:ext cx="1222427" cy="573349"/>
          </a:xfrm>
          <a:prstGeom prst="rect">
            <a:avLst/>
          </a:prstGeom>
        </p:spPr>
      </p:pic>
      <p:sp>
        <p:nvSpPr>
          <p:cNvPr id="14" name="Rectangle 13"/>
          <p:cNvSpPr/>
          <p:nvPr/>
        </p:nvSpPr>
        <p:spPr>
          <a:xfrm>
            <a:off x="0" y="6374924"/>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 y="6240064"/>
            <a:ext cx="9149759" cy="134863"/>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605" y="864693"/>
            <a:ext cx="4748490" cy="5078313"/>
          </a:xfrm>
          <a:prstGeom prst="rect">
            <a:avLst/>
          </a:prstGeom>
          <a:noFill/>
        </p:spPr>
        <p:txBody>
          <a:bodyPr wrap="square" rtlCol="0" anchor="t">
            <a:spAutoFit/>
          </a:bodyPr>
          <a:lstStyle/>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Mary’s Meals is owned and run by local communities.</a:t>
            </a: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0198DC"/>
                </a:solidFill>
                <a:latin typeface="Arial" panose="020B0604020202020204" pitchFamily="34" charset="0"/>
                <a:cs typeface="Arial" panose="020B0604020202020204" pitchFamily="34" charset="0"/>
              </a:rPr>
              <a:t>We provide training, equipment and ingredients so that volunteers can cook and serve the school meals for the children.</a:t>
            </a: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0198DC"/>
                </a:solidFill>
                <a:latin typeface="Arial" panose="020B0604020202020204" pitchFamily="34" charset="0"/>
                <a:cs typeface="Arial" panose="020B0604020202020204" pitchFamily="34" charset="0"/>
              </a:rPr>
              <a:t>While schools were closed because of the Covid-19 pandemic, we continued to keep our promise to children by distributing take-home rations to allow their parents to cook for them at home while they learned.</a:t>
            </a:r>
          </a:p>
          <a:p>
            <a:endParaRPr lang="en-GB"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0198DC"/>
                </a:solidFill>
                <a:latin typeface="Arial" panose="020B0604020202020204" pitchFamily="34" charset="0"/>
                <a:cs typeface="Arial" panose="020B0604020202020204" pitchFamily="34" charset="0"/>
              </a:rPr>
              <a:t>Where possible, we buy food from local farmers and producers</a:t>
            </a:r>
            <a:r>
              <a:rPr lang="en-GB" dirty="0">
                <a:solidFill>
                  <a:srgbClr val="0198DC"/>
                </a:solidFill>
                <a:latin typeface="Arial" panose="020B0604020202020204" pitchFamily="34" charset="0"/>
                <a:cs typeface="Arial" panose="020B0604020202020204" pitchFamily="34" charset="0"/>
              </a:rPr>
              <a:t>, which</a:t>
            </a:r>
            <a:r>
              <a:rPr lang="en-US" dirty="0">
                <a:solidFill>
                  <a:srgbClr val="0198DC"/>
                </a:solidFill>
                <a:latin typeface="Arial" panose="020B0604020202020204" pitchFamily="34" charset="0"/>
                <a:cs typeface="Arial" panose="020B0604020202020204" pitchFamily="34" charset="0"/>
              </a:rPr>
              <a:t> helps to support local economies and benefits the wider community.</a:t>
            </a:r>
            <a:endParaRPr lang="en-GB" dirty="0">
              <a:solidFill>
                <a:srgbClr val="0198DC"/>
              </a:solidFill>
              <a:latin typeface="Arial" panose="020B0604020202020204" pitchFamily="34" charset="0"/>
              <a:cs typeface="Arial" panose="020B0604020202020204" pitchFamily="34" charset="0"/>
            </a:endParaRPr>
          </a:p>
        </p:txBody>
      </p:sp>
      <p:sp>
        <p:nvSpPr>
          <p:cNvPr id="13" name="TextBox 12"/>
          <p:cNvSpPr txBox="1"/>
          <p:nvPr/>
        </p:nvSpPr>
        <p:spPr>
          <a:xfrm>
            <a:off x="132268" y="169924"/>
            <a:ext cx="7185803" cy="477054"/>
          </a:xfrm>
          <a:prstGeom prst="rect">
            <a:avLst/>
          </a:prstGeom>
          <a:noFill/>
        </p:spPr>
        <p:txBody>
          <a:bodyPr wrap="square" rtlCol="0" anchor="t">
            <a:spAutoFit/>
          </a:bodyPr>
          <a:lstStyle/>
          <a:p>
            <a:r>
              <a:rPr lang="en-GB" sz="2500" dirty="0">
                <a:solidFill>
                  <a:schemeClr val="bg1"/>
                </a:solidFill>
                <a:latin typeface="Arial"/>
                <a:cs typeface="Arial"/>
              </a:rPr>
              <a:t>About Mary’s Meals (iii)</a:t>
            </a:r>
          </a:p>
        </p:txBody>
      </p:sp>
      <p:pic>
        <p:nvPicPr>
          <p:cNvPr id="5" name="Picture 4" descr="Volunteer cook / parent in Liberia&#10;&#10;">
            <a:extLst>
              <a:ext uri="{FF2B5EF4-FFF2-40B4-BE49-F238E27FC236}">
                <a16:creationId xmlns:a16="http://schemas.microsoft.com/office/drawing/2014/main" xmlns="" id="{5F1B474C-F55E-42EA-90B7-44887B3C0D3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 r="52663"/>
          <a:stretch/>
        </p:blipFill>
        <p:spPr>
          <a:xfrm>
            <a:off x="5253209" y="776379"/>
            <a:ext cx="3880631" cy="5463685"/>
          </a:xfrm>
          <a:prstGeom prst="rect">
            <a:avLst/>
          </a:prstGeom>
        </p:spPr>
      </p:pic>
    </p:spTree>
    <p:extLst>
      <p:ext uri="{BB962C8B-B14F-4D97-AF65-F5344CB8AC3E}">
        <p14:creationId xmlns:p14="http://schemas.microsoft.com/office/powerpoint/2010/main" val="1141421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5463" y="1044189"/>
            <a:ext cx="5072332" cy="5062924"/>
          </a:xfrm>
          <a:prstGeom prst="rect">
            <a:avLst/>
          </a:prstGeom>
          <a:noFill/>
        </p:spPr>
        <p:txBody>
          <a:bodyPr wrap="square" rtlCol="0" anchor="t">
            <a:spAutoFit/>
          </a:bodyPr>
          <a:lstStyle/>
          <a:p>
            <a:pPr marL="285750" indent="-285750">
              <a:buFont typeface="Arial" panose="020B0604020202020204" pitchFamily="34" charset="0"/>
              <a:buChar char="•"/>
            </a:pPr>
            <a:r>
              <a:rPr lang="en-US" sz="1700" dirty="0">
                <a:solidFill>
                  <a:srgbClr val="0198DC"/>
                </a:solidFill>
                <a:latin typeface="Arial"/>
                <a:cs typeface="Arial"/>
              </a:rPr>
              <a:t>Nearly two thirds of Liberians live in poverty and many of the most </a:t>
            </a:r>
            <a:r>
              <a:rPr lang="en-US" sz="1700" dirty="0" err="1">
                <a:solidFill>
                  <a:srgbClr val="0198DC"/>
                </a:solidFill>
                <a:latin typeface="Arial"/>
                <a:cs typeface="Arial"/>
              </a:rPr>
              <a:t>marginalised</a:t>
            </a:r>
            <a:r>
              <a:rPr lang="en-US" sz="1700" dirty="0">
                <a:solidFill>
                  <a:srgbClr val="0198DC"/>
                </a:solidFill>
                <a:latin typeface="Arial"/>
                <a:cs typeface="Arial"/>
              </a:rPr>
              <a:t> communities don’t have electricity or running water. </a:t>
            </a:r>
            <a:endParaRPr lang="en-GB"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700" dirty="0">
                <a:solidFill>
                  <a:srgbClr val="0198DC"/>
                </a:solidFill>
                <a:latin typeface="Arial"/>
                <a:cs typeface="Arial"/>
              </a:rPr>
              <a:t>Despite well over a decade of peace, the legacy of civil war still casts a shadow. Many of the schools destroyed during the fighting have yet to be rebuilt and more than 60% of children are missing out on an education.</a:t>
            </a:r>
          </a:p>
          <a:p>
            <a:pPr marL="285750" indent="-285750">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700" dirty="0">
                <a:solidFill>
                  <a:srgbClr val="0198DC"/>
                </a:solidFill>
                <a:latin typeface="Arial"/>
                <a:cs typeface="Arial"/>
              </a:rPr>
              <a:t>The Ebola outbreak has also had a devastating impact. Many children lost family, and years of education, as schools closed to stop the disease from spreading.  </a:t>
            </a:r>
          </a:p>
          <a:p>
            <a:pPr marL="285750" indent="-285750">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700" dirty="0">
                <a:solidFill>
                  <a:srgbClr val="0198DC"/>
                </a:solidFill>
                <a:latin typeface="Arial"/>
                <a:cs typeface="Arial"/>
              </a:rPr>
              <a:t>Together, we’re bringing life-changing school meals to more than </a:t>
            </a:r>
            <a:r>
              <a:rPr lang="en-US" sz="1700" b="1" dirty="0">
                <a:solidFill>
                  <a:srgbClr val="0198DC"/>
                </a:solidFill>
                <a:latin typeface="Arial"/>
                <a:cs typeface="Arial"/>
              </a:rPr>
              <a:t>120,000 children </a:t>
            </a:r>
            <a:r>
              <a:rPr lang="en-US" sz="1700" dirty="0">
                <a:solidFill>
                  <a:srgbClr val="0198DC"/>
                </a:solidFill>
                <a:latin typeface="Arial"/>
                <a:cs typeface="Arial"/>
              </a:rPr>
              <a:t>in </a:t>
            </a:r>
            <a:r>
              <a:rPr lang="en-US" sz="1700" dirty="0" err="1">
                <a:solidFill>
                  <a:srgbClr val="0198DC"/>
                </a:solidFill>
                <a:latin typeface="Arial"/>
                <a:cs typeface="Arial"/>
              </a:rPr>
              <a:t>Bomi</a:t>
            </a:r>
            <a:r>
              <a:rPr lang="en-US" sz="1700" dirty="0">
                <a:solidFill>
                  <a:srgbClr val="0198DC"/>
                </a:solidFill>
                <a:latin typeface="Arial"/>
                <a:cs typeface="Arial"/>
              </a:rPr>
              <a:t>, Bong, Grand Cape Mount, </a:t>
            </a:r>
            <a:r>
              <a:rPr lang="en-US" sz="1700" dirty="0" err="1">
                <a:solidFill>
                  <a:srgbClr val="0198DC"/>
                </a:solidFill>
                <a:latin typeface="Arial"/>
                <a:cs typeface="Arial"/>
              </a:rPr>
              <a:t>Gbarpolu</a:t>
            </a:r>
            <a:r>
              <a:rPr lang="en-US" sz="1700" dirty="0">
                <a:solidFill>
                  <a:srgbClr val="0198DC"/>
                </a:solidFill>
                <a:latin typeface="Arial"/>
                <a:cs typeface="Arial"/>
              </a:rPr>
              <a:t>, and Montserrado counties. </a:t>
            </a:r>
            <a:endParaRPr lang="en-GB" sz="1700" dirty="0">
              <a:solidFill>
                <a:srgbClr val="0198DC"/>
              </a:solidFill>
              <a:latin typeface="Arial" panose="020B0604020202020204" pitchFamily="34" charset="0"/>
              <a:cs typeface="Arial" panose="020B0604020202020204" pitchFamily="34" charset="0"/>
            </a:endParaRPr>
          </a:p>
        </p:txBody>
      </p:sp>
      <p:sp>
        <p:nvSpPr>
          <p:cNvPr id="2" name="Rectangle 1"/>
          <p:cNvSpPr/>
          <p:nvPr/>
        </p:nvSpPr>
        <p:spPr>
          <a:xfrm>
            <a:off x="0" y="2"/>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24332" b="28765"/>
          <a:stretch/>
        </p:blipFill>
        <p:spPr>
          <a:xfrm>
            <a:off x="7852557" y="98016"/>
            <a:ext cx="1222427" cy="573349"/>
          </a:xfrm>
          <a:prstGeom prst="rect">
            <a:avLst/>
          </a:prstGeom>
        </p:spPr>
      </p:pic>
      <p:sp>
        <p:nvSpPr>
          <p:cNvPr id="14" name="Rectangle 13"/>
          <p:cNvSpPr/>
          <p:nvPr/>
        </p:nvSpPr>
        <p:spPr>
          <a:xfrm>
            <a:off x="0" y="6374924"/>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700"/>
          </a:p>
        </p:txBody>
      </p:sp>
      <p:sp>
        <p:nvSpPr>
          <p:cNvPr id="15" name="Rectangle 14"/>
          <p:cNvSpPr/>
          <p:nvPr/>
        </p:nvSpPr>
        <p:spPr>
          <a:xfrm>
            <a:off x="2" y="6240064"/>
            <a:ext cx="9149759" cy="134863"/>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32268" y="169924"/>
            <a:ext cx="7185803" cy="477054"/>
          </a:xfrm>
          <a:prstGeom prst="rect">
            <a:avLst/>
          </a:prstGeom>
          <a:noFill/>
        </p:spPr>
        <p:txBody>
          <a:bodyPr wrap="square" rtlCol="0" anchor="t">
            <a:spAutoFit/>
          </a:bodyPr>
          <a:lstStyle/>
          <a:p>
            <a:r>
              <a:rPr lang="en-GB" sz="2500">
                <a:solidFill>
                  <a:schemeClr val="bg1"/>
                </a:solidFill>
                <a:latin typeface="Arial"/>
                <a:cs typeface="Arial"/>
              </a:rPr>
              <a:t>Mary’s Meals in Liberia</a:t>
            </a:r>
          </a:p>
        </p:txBody>
      </p:sp>
      <p:pic>
        <p:nvPicPr>
          <p:cNvPr id="6" name="Picture 5" descr="Child who receives Mary's Meals in Liberia&#10;&#10;">
            <a:extLst>
              <a:ext uri="{FF2B5EF4-FFF2-40B4-BE49-F238E27FC236}">
                <a16:creationId xmlns:a16="http://schemas.microsoft.com/office/drawing/2014/main" xmlns="" id="{8A04CE42-E11F-45E6-92A9-1F7A7F0CDD27}"/>
              </a:ext>
            </a:extLst>
          </p:cNvPr>
          <p:cNvPicPr>
            <a:picLocks noChangeAspect="1"/>
          </p:cNvPicPr>
          <p:nvPr/>
        </p:nvPicPr>
        <p:blipFill rotWithShape="1">
          <a:blip r:embed="rId3">
            <a:extLst>
              <a:ext uri="{28A0092B-C50C-407E-A947-70E740481C1C}">
                <a14:useLocalDpi xmlns:a14="http://schemas.microsoft.com/office/drawing/2010/main" val="0"/>
              </a:ext>
            </a:extLst>
          </a:blip>
          <a:srcRect r="52948"/>
          <a:stretch/>
        </p:blipFill>
        <p:spPr>
          <a:xfrm>
            <a:off x="5299075" y="769378"/>
            <a:ext cx="3844926" cy="5470685"/>
          </a:xfrm>
          <a:prstGeom prst="rect">
            <a:avLst/>
          </a:prstGeom>
        </p:spPr>
      </p:pic>
    </p:spTree>
    <p:extLst>
      <p:ext uri="{BB962C8B-B14F-4D97-AF65-F5344CB8AC3E}">
        <p14:creationId xmlns:p14="http://schemas.microsoft.com/office/powerpoint/2010/main" val="4061169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
            <a:ext cx="9144000" cy="1161762"/>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24332" b="28765"/>
          <a:stretch/>
        </p:blipFill>
        <p:spPr>
          <a:xfrm>
            <a:off x="7671581" y="301565"/>
            <a:ext cx="1222427" cy="573349"/>
          </a:xfrm>
          <a:prstGeom prst="rect">
            <a:avLst/>
          </a:prstGeom>
        </p:spPr>
      </p:pic>
      <p:sp>
        <p:nvSpPr>
          <p:cNvPr id="14" name="Rectangle 13"/>
          <p:cNvSpPr/>
          <p:nvPr/>
        </p:nvSpPr>
        <p:spPr>
          <a:xfrm>
            <a:off x="0" y="6374923"/>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6" name="Picture 25" descr="A picture containing food, drawing, people&#10;&#10;Description automatically generated">
            <a:extLst>
              <a:ext uri="{FF2B5EF4-FFF2-40B4-BE49-F238E27FC236}">
                <a16:creationId xmlns:a16="http://schemas.microsoft.com/office/drawing/2014/main" xmlns="" id="{5E304D85-BE61-4671-AF7B-C5459ABA97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34" y="1184811"/>
            <a:ext cx="2138176" cy="1459858"/>
          </a:xfrm>
          <a:prstGeom prst="rect">
            <a:avLst/>
          </a:prstGeom>
        </p:spPr>
      </p:pic>
      <p:sp>
        <p:nvSpPr>
          <p:cNvPr id="27" name="Text Placeholder 20">
            <a:extLst>
              <a:ext uri="{FF2B5EF4-FFF2-40B4-BE49-F238E27FC236}">
                <a16:creationId xmlns:a16="http://schemas.microsoft.com/office/drawing/2014/main" xmlns="" id="{A2FDC566-D7B5-462A-9CEF-F2026D6E4A5E}"/>
              </a:ext>
            </a:extLst>
          </p:cNvPr>
          <p:cNvSpPr txBox="1">
            <a:spLocks/>
          </p:cNvSpPr>
          <p:nvPr/>
        </p:nvSpPr>
        <p:spPr>
          <a:xfrm>
            <a:off x="165919" y="261533"/>
            <a:ext cx="7083287" cy="587915"/>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2500" b="0" kern="1200" dirty="0">
                <a:solidFill>
                  <a:schemeClr val="bg1"/>
                </a:solidFill>
                <a:latin typeface="Arial" panose="020B0604020202020204" pitchFamily="34" charset="0"/>
                <a:ea typeface="+mn-ea"/>
                <a:cs typeface="Arial" panose="020B0604020202020204" pitchFamily="34" charset="0"/>
              </a:defRPr>
            </a:lvl1pPr>
            <a:lvl2pPr marL="224361" indent="0" algn="l" defTabSz="914400" rtl="0" eaLnBrk="1" latinLnBrk="0" hangingPunct="1">
              <a:lnSpc>
                <a:spcPct val="90000"/>
              </a:lnSpc>
              <a:spcBef>
                <a:spcPts val="500"/>
              </a:spcBef>
              <a:buFont typeface="Arial" panose="020B0604020202020204" pitchFamily="34" charset="0"/>
              <a:buNone/>
              <a:defRPr sz="2400" kern="1200">
                <a:solidFill>
                  <a:srgbClr val="FFFFFF"/>
                </a:solidFill>
                <a:latin typeface="Arial" panose="020B0604020202020204" pitchFamily="34" charset="0"/>
                <a:ea typeface="+mn-ea"/>
                <a:cs typeface="Arial" panose="020B0604020202020204" pitchFamily="34" charset="0"/>
              </a:defRPr>
            </a:lvl2pPr>
            <a:lvl3pPr marL="457189" indent="0" algn="l" defTabSz="914400" rtl="0" eaLnBrk="1" latinLnBrk="0" hangingPunct="1">
              <a:lnSpc>
                <a:spcPct val="90000"/>
              </a:lnSpc>
              <a:spcBef>
                <a:spcPts val="500"/>
              </a:spcBef>
              <a:buFont typeface="Arial" panose="020B0604020202020204" pitchFamily="34" charset="0"/>
              <a:buNone/>
              <a:defRPr sz="2000" kern="1200">
                <a:solidFill>
                  <a:srgbClr val="FFFFFF"/>
                </a:solidFill>
                <a:latin typeface="Arial" panose="020B0604020202020204" pitchFamily="34" charset="0"/>
                <a:ea typeface="+mn-ea"/>
                <a:cs typeface="Arial" panose="020B0604020202020204" pitchFamily="34" charset="0"/>
              </a:defRPr>
            </a:lvl3pPr>
            <a:lvl4pPr marL="677316"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4pPr>
            <a:lvl5pPr marL="920728"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Our Covid-19 response</a:t>
            </a:r>
          </a:p>
        </p:txBody>
      </p:sp>
      <p:pic>
        <p:nvPicPr>
          <p:cNvPr id="5" name="Picture 4" descr="Mary's Meals' Covid-19 response&#10;&#10;">
            <a:extLst>
              <a:ext uri="{FF2B5EF4-FFF2-40B4-BE49-F238E27FC236}">
                <a16:creationId xmlns:a16="http://schemas.microsoft.com/office/drawing/2014/main" xmlns="" id="{9CCC58CD-DF22-4CBE-93ED-E4F47C7AC4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445" y="1220324"/>
            <a:ext cx="1894932" cy="2842398"/>
          </a:xfrm>
          <a:prstGeom prst="rect">
            <a:avLst/>
          </a:prstGeom>
        </p:spPr>
      </p:pic>
      <p:pic>
        <p:nvPicPr>
          <p:cNvPr id="9" name="Picture 8" descr="Mary's Meals' Covid-19 response">
            <a:extLst>
              <a:ext uri="{FF2B5EF4-FFF2-40B4-BE49-F238E27FC236}">
                <a16:creationId xmlns:a16="http://schemas.microsoft.com/office/drawing/2014/main" xmlns="" id="{2625715C-D986-4DFA-9C16-7112C36B5C6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0356" r="18242"/>
          <a:stretch/>
        </p:blipFill>
        <p:spPr>
          <a:xfrm>
            <a:off x="4130768" y="1220324"/>
            <a:ext cx="1944271" cy="2842397"/>
          </a:xfrm>
          <a:prstGeom prst="rect">
            <a:avLst/>
          </a:prstGeom>
        </p:spPr>
      </p:pic>
      <p:pic>
        <p:nvPicPr>
          <p:cNvPr id="13" name="Picture 12" descr="Mary's Meals' Covid-19 response&#10;&#10;">
            <a:extLst>
              <a:ext uri="{FF2B5EF4-FFF2-40B4-BE49-F238E27FC236}">
                <a16:creationId xmlns:a16="http://schemas.microsoft.com/office/drawing/2014/main" xmlns="" id="{835D858E-2E8F-4995-9F7C-88B9443D9F1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54" y="2674577"/>
            <a:ext cx="2081200" cy="1388144"/>
          </a:xfrm>
          <a:prstGeom prst="rect">
            <a:avLst/>
          </a:prstGeom>
        </p:spPr>
      </p:pic>
      <p:pic>
        <p:nvPicPr>
          <p:cNvPr id="19" name="Picture 18" descr="Mary's Meals' Covid-19 response">
            <a:extLst>
              <a:ext uri="{FF2B5EF4-FFF2-40B4-BE49-F238E27FC236}">
                <a16:creationId xmlns:a16="http://schemas.microsoft.com/office/drawing/2014/main" xmlns="" id="{C816072D-9052-4523-893E-9F002DFF583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54" y="4121285"/>
            <a:ext cx="3191152" cy="2126663"/>
          </a:xfrm>
          <a:prstGeom prst="rect">
            <a:avLst/>
          </a:prstGeom>
        </p:spPr>
      </p:pic>
      <p:pic>
        <p:nvPicPr>
          <p:cNvPr id="21" name="Picture 20" descr="Mary's Meals' Covid-19 response">
            <a:extLst>
              <a:ext uri="{FF2B5EF4-FFF2-40B4-BE49-F238E27FC236}">
                <a16:creationId xmlns:a16="http://schemas.microsoft.com/office/drawing/2014/main" xmlns="" id="{65E6522B-D52B-4DFB-A744-B118EAB330DB}"/>
              </a:ext>
            </a:extLst>
          </p:cNvPr>
          <p:cNvPicPr>
            <a:picLocks noChangeAspect="1"/>
          </p:cNvPicPr>
          <p:nvPr/>
        </p:nvPicPr>
        <p:blipFill rotWithShape="1">
          <a:blip r:embed="rId9">
            <a:extLst>
              <a:ext uri="{28A0092B-C50C-407E-A947-70E740481C1C}">
                <a14:useLocalDpi xmlns:a14="http://schemas.microsoft.com/office/drawing/2010/main" val="0"/>
              </a:ext>
            </a:extLst>
          </a:blip>
          <a:srcRect l="22245" r="11310"/>
          <a:stretch/>
        </p:blipFill>
        <p:spPr>
          <a:xfrm>
            <a:off x="6128138" y="3245999"/>
            <a:ext cx="2967425" cy="2978809"/>
          </a:xfrm>
          <a:prstGeom prst="rect">
            <a:avLst/>
          </a:prstGeom>
        </p:spPr>
      </p:pic>
      <p:pic>
        <p:nvPicPr>
          <p:cNvPr id="28" name="Picture 27" descr="Mary's Meals' Covid-19 response">
            <a:extLst>
              <a:ext uri="{FF2B5EF4-FFF2-40B4-BE49-F238E27FC236}">
                <a16:creationId xmlns:a16="http://schemas.microsoft.com/office/drawing/2014/main" xmlns="" id="{E4258A0E-17D4-4AB7-B228-070414E6006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25823" y="1220324"/>
            <a:ext cx="2977723" cy="1984429"/>
          </a:xfrm>
          <a:prstGeom prst="rect">
            <a:avLst/>
          </a:prstGeom>
        </p:spPr>
      </p:pic>
      <p:pic>
        <p:nvPicPr>
          <p:cNvPr id="30" name="Picture 29" descr="Mary's Meals' Covid-19 response">
            <a:extLst>
              <a:ext uri="{FF2B5EF4-FFF2-40B4-BE49-F238E27FC236}">
                <a16:creationId xmlns:a16="http://schemas.microsoft.com/office/drawing/2014/main" xmlns="" id="{2520867E-2890-446B-A1EF-9736AFAABE5C}"/>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9385"/>
          <a:stretch/>
        </p:blipFill>
        <p:spPr>
          <a:xfrm>
            <a:off x="3301397" y="4121284"/>
            <a:ext cx="2766466" cy="2118778"/>
          </a:xfrm>
          <a:prstGeom prst="rect">
            <a:avLst/>
          </a:prstGeom>
        </p:spPr>
      </p:pic>
    </p:spTree>
    <p:extLst>
      <p:ext uri="{BB962C8B-B14F-4D97-AF65-F5344CB8AC3E}">
        <p14:creationId xmlns:p14="http://schemas.microsoft.com/office/powerpoint/2010/main" val="2192335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xmlns="" id="{CB9994FB-480F-4F9E-9EAF-1FD1C07067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838" b="57748"/>
          <a:stretch/>
        </p:blipFill>
        <p:spPr>
          <a:xfrm flipH="1">
            <a:off x="0" y="1614857"/>
            <a:ext cx="5850316" cy="5619760"/>
          </a:xfrm>
          <a:prstGeom prst="rect">
            <a:avLst/>
          </a:prstGeom>
        </p:spPr>
      </p:pic>
      <p:sp>
        <p:nvSpPr>
          <p:cNvPr id="2" name="Rectangle 1"/>
          <p:cNvSpPr/>
          <p:nvPr/>
        </p:nvSpPr>
        <p:spPr>
          <a:xfrm>
            <a:off x="0" y="-1"/>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6" y="98015"/>
            <a:ext cx="1222427" cy="573349"/>
          </a:xfrm>
          <a:prstGeom prst="rect">
            <a:avLst/>
          </a:prstGeom>
        </p:spPr>
      </p:pic>
      <p:sp>
        <p:nvSpPr>
          <p:cNvPr id="14" name="Rectangle 13"/>
          <p:cNvSpPr/>
          <p:nvPr/>
        </p:nvSpPr>
        <p:spPr>
          <a:xfrm>
            <a:off x="-59590" y="6333912"/>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xmlns="" id="{FAF1606F-0681-4DB1-9BB7-BA7D20F8873E}"/>
              </a:ext>
            </a:extLst>
          </p:cNvPr>
          <p:cNvSpPr/>
          <p:nvPr/>
        </p:nvSpPr>
        <p:spPr>
          <a:xfrm>
            <a:off x="131914" y="1051925"/>
            <a:ext cx="4435489" cy="5447645"/>
          </a:xfrm>
          <a:prstGeom prst="rect">
            <a:avLst/>
          </a:prstGeom>
        </p:spPr>
        <p:txBody>
          <a:bodyPr wrap="square">
            <a:spAutoFit/>
          </a:bodyPr>
          <a:lstStyle/>
          <a:p>
            <a:pPr marL="285750" indent="-285750">
              <a:buFont typeface="Arial" panose="020B0604020202020204" pitchFamily="34" charset="0"/>
              <a:buChar char="•"/>
            </a:pPr>
            <a:r>
              <a:rPr lang="en-GB" sz="1600" dirty="0">
                <a:solidFill>
                  <a:srgbClr val="0198DC"/>
                </a:solidFill>
                <a:latin typeface="Arial" panose="020B0604020202020204" pitchFamily="34" charset="0"/>
                <a:cs typeface="Arial" panose="020B0604020202020204" pitchFamily="34" charset="0"/>
              </a:rPr>
              <a:t>Around the world, Covid-19 forced schools to close and homes became places of learning.</a:t>
            </a:r>
          </a:p>
          <a:p>
            <a:endParaRPr lang="en-GB" sz="16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198DC"/>
                </a:solidFill>
                <a:latin typeface="Arial" panose="020B0604020202020204" pitchFamily="34" charset="0"/>
                <a:cs typeface="Arial" panose="020B0604020202020204" pitchFamily="34" charset="0"/>
              </a:rPr>
              <a:t>We had to find new ways of reaching the children who eat Mary’s Meals – sometimes the only food they receive in a day.</a:t>
            </a:r>
          </a:p>
          <a:p>
            <a:endParaRPr lang="en-GB" sz="1600" dirty="0">
              <a:solidFill>
                <a:srgbClr val="0198DC"/>
              </a:solidFill>
              <a:latin typeface="Arial" panose="020B0604020202020204" pitchFamily="34" charset="0"/>
              <a:cs typeface="Arial" panose="020B0604020202020204" pitchFamily="34" charset="0"/>
            </a:endParaRPr>
          </a:p>
          <a:p>
            <a:pPr marL="100013" indent="-214313">
              <a:buFont typeface="Arial" panose="020B0604020202020204" pitchFamily="34" charset="0"/>
              <a:buChar char="•"/>
            </a:pPr>
            <a:r>
              <a:rPr lang="en-GB" sz="1600" dirty="0">
                <a:solidFill>
                  <a:srgbClr val="0198DC"/>
                </a:solidFill>
                <a:latin typeface="Arial" panose="020B0604020202020204" pitchFamily="34" charset="0"/>
                <a:cs typeface="Arial" panose="020B0604020202020204" pitchFamily="34" charset="0"/>
              </a:rPr>
              <a:t>Working with governments, community   </a:t>
            </a:r>
          </a:p>
          <a:p>
            <a:r>
              <a:rPr lang="en-GB" sz="1600" dirty="0">
                <a:solidFill>
                  <a:srgbClr val="0198DC"/>
                </a:solidFill>
                <a:latin typeface="Arial" panose="020B0604020202020204" pitchFamily="34" charset="0"/>
                <a:cs typeface="Arial" panose="020B0604020202020204" pitchFamily="34" charset="0"/>
              </a:rPr>
              <a:t>    leaders and our trusted partners, we </a:t>
            </a:r>
          </a:p>
          <a:p>
            <a:r>
              <a:rPr lang="en-GB" sz="1600" dirty="0">
                <a:solidFill>
                  <a:srgbClr val="0198DC"/>
                </a:solidFill>
                <a:latin typeface="Arial" panose="020B0604020202020204" pitchFamily="34" charset="0"/>
                <a:cs typeface="Arial" panose="020B0604020202020204" pitchFamily="34" charset="0"/>
              </a:rPr>
              <a:t>    developed new methods of distribution. </a:t>
            </a:r>
          </a:p>
          <a:p>
            <a:endParaRPr lang="en-GB" sz="16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198DC"/>
                </a:solidFill>
                <a:latin typeface="Arial" panose="020B0604020202020204" pitchFamily="34" charset="0"/>
                <a:cs typeface="Arial" panose="020B0604020202020204" pitchFamily="34" charset="0"/>
              </a:rPr>
              <a:t>Through our Covid-19 response activities, we are still, thankfully, reaching virtually all of the children who rely on our nutritious meals. We are providing take-home rations through community distributions in countries where schools are closed and conducting in-school feeding where it is safe to do so.</a:t>
            </a:r>
          </a:p>
          <a:p>
            <a:endParaRPr lang="en-GB" sz="1600" dirty="0">
              <a:solidFill>
                <a:srgbClr val="0198DC"/>
              </a:solidFill>
              <a:latin typeface="Arial" panose="020B0604020202020204" pitchFamily="34" charset="0"/>
              <a:cs typeface="Arial" panose="020B0604020202020204" pitchFamily="34" charset="0"/>
            </a:endParaRPr>
          </a:p>
          <a:p>
            <a:pPr marL="557213" lvl="1" indent="-214313" algn="just">
              <a:buFont typeface="Arial" panose="020B0604020202020204" pitchFamily="34" charset="0"/>
              <a:buChar char="•"/>
            </a:pPr>
            <a:endParaRPr lang="en-GB" sz="1600" dirty="0">
              <a:solidFill>
                <a:srgbClr val="0198DC"/>
              </a:solidFill>
              <a:latin typeface="Arial" panose="020B0604020202020204" pitchFamily="34" charset="0"/>
              <a:cs typeface="Arial" panose="020B0604020202020204" pitchFamily="34" charset="0"/>
            </a:endParaRPr>
          </a:p>
          <a:p>
            <a:pPr algn="just"/>
            <a:endParaRPr lang="en-GB" sz="1200" dirty="0">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xmlns="" id="{72B0B733-4941-41F0-A646-56112FAE5317}"/>
              </a:ext>
            </a:extLst>
          </p:cNvPr>
          <p:cNvPicPr>
            <a:picLocks noChangeAspect="1"/>
          </p:cNvPicPr>
          <p:nvPr/>
        </p:nvPicPr>
        <p:blipFill rotWithShape="1">
          <a:blip r:embed="rId5"/>
          <a:srcRect l="231" t="2732" r="102" b="2056"/>
          <a:stretch/>
        </p:blipFill>
        <p:spPr>
          <a:xfrm>
            <a:off x="4639729" y="1109922"/>
            <a:ext cx="4290605" cy="2708872"/>
          </a:xfrm>
          <a:prstGeom prst="rect">
            <a:avLst/>
          </a:prstGeom>
        </p:spPr>
      </p:pic>
      <p:pic>
        <p:nvPicPr>
          <p:cNvPr id="12" name="Picture 11" descr="Handwashing station at food collection point&#10;&#10;">
            <a:extLst>
              <a:ext uri="{FF2B5EF4-FFF2-40B4-BE49-F238E27FC236}">
                <a16:creationId xmlns:a16="http://schemas.microsoft.com/office/drawing/2014/main" xmlns="" id="{5D7BA05B-80CD-41D0-8F2A-F7A10D27E4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99645" y="3964352"/>
            <a:ext cx="2230689" cy="2038516"/>
          </a:xfrm>
          <a:prstGeom prst="rect">
            <a:avLst/>
          </a:prstGeom>
        </p:spPr>
      </p:pic>
      <p:sp>
        <p:nvSpPr>
          <p:cNvPr id="18" name="Text Placeholder 20">
            <a:extLst>
              <a:ext uri="{FF2B5EF4-FFF2-40B4-BE49-F238E27FC236}">
                <a16:creationId xmlns:a16="http://schemas.microsoft.com/office/drawing/2014/main" xmlns="" id="{59B12DAF-E524-462B-B49C-BC9D3C8ED50C}"/>
              </a:ext>
            </a:extLst>
          </p:cNvPr>
          <p:cNvSpPr txBox="1">
            <a:spLocks/>
          </p:cNvSpPr>
          <p:nvPr/>
        </p:nvSpPr>
        <p:spPr>
          <a:xfrm>
            <a:off x="165919" y="108323"/>
            <a:ext cx="7083287" cy="587915"/>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2500" b="0" kern="1200" dirty="0">
                <a:solidFill>
                  <a:schemeClr val="bg1"/>
                </a:solidFill>
                <a:latin typeface="Arial" panose="020B0604020202020204" pitchFamily="34" charset="0"/>
                <a:ea typeface="+mn-ea"/>
                <a:cs typeface="Arial" panose="020B0604020202020204" pitchFamily="34" charset="0"/>
              </a:defRPr>
            </a:lvl1pPr>
            <a:lvl2pPr marL="224361" indent="0" algn="l" defTabSz="914400" rtl="0" eaLnBrk="1" latinLnBrk="0" hangingPunct="1">
              <a:lnSpc>
                <a:spcPct val="90000"/>
              </a:lnSpc>
              <a:spcBef>
                <a:spcPts val="500"/>
              </a:spcBef>
              <a:buFont typeface="Arial" panose="020B0604020202020204" pitchFamily="34" charset="0"/>
              <a:buNone/>
              <a:defRPr sz="2400" kern="1200">
                <a:solidFill>
                  <a:srgbClr val="FFFFFF"/>
                </a:solidFill>
                <a:latin typeface="Arial" panose="020B0604020202020204" pitchFamily="34" charset="0"/>
                <a:ea typeface="+mn-ea"/>
                <a:cs typeface="Arial" panose="020B0604020202020204" pitchFamily="34" charset="0"/>
              </a:defRPr>
            </a:lvl2pPr>
            <a:lvl3pPr marL="457189" indent="0" algn="l" defTabSz="914400" rtl="0" eaLnBrk="1" latinLnBrk="0" hangingPunct="1">
              <a:lnSpc>
                <a:spcPct val="90000"/>
              </a:lnSpc>
              <a:spcBef>
                <a:spcPts val="500"/>
              </a:spcBef>
              <a:buFont typeface="Arial" panose="020B0604020202020204" pitchFamily="34" charset="0"/>
              <a:buNone/>
              <a:defRPr sz="2000" kern="1200">
                <a:solidFill>
                  <a:srgbClr val="FFFFFF"/>
                </a:solidFill>
                <a:latin typeface="Arial" panose="020B0604020202020204" pitchFamily="34" charset="0"/>
                <a:ea typeface="+mn-ea"/>
                <a:cs typeface="Arial" panose="020B0604020202020204" pitchFamily="34" charset="0"/>
              </a:defRPr>
            </a:lvl3pPr>
            <a:lvl4pPr marL="677316"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4pPr>
            <a:lvl5pPr marL="920728"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Our Covid-19 response (</a:t>
            </a:r>
            <a:r>
              <a:rPr lang="en-GB" dirty="0" err="1"/>
              <a:t>i</a:t>
            </a:r>
            <a:r>
              <a:rPr lang="en-GB" dirty="0"/>
              <a:t>)</a:t>
            </a:r>
          </a:p>
        </p:txBody>
      </p:sp>
      <p:pic>
        <p:nvPicPr>
          <p:cNvPr id="5" name="Picture 4" descr="Handwashing station at school">
            <a:extLst>
              <a:ext uri="{FF2B5EF4-FFF2-40B4-BE49-F238E27FC236}">
                <a16:creationId xmlns:a16="http://schemas.microsoft.com/office/drawing/2014/main" xmlns="" id="{052360B2-93EF-49FA-BD9A-A612A8A42C5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6775" t="34460" r="35646" b="28893"/>
          <a:stretch/>
        </p:blipFill>
        <p:spPr>
          <a:xfrm>
            <a:off x="4639729" y="3964353"/>
            <a:ext cx="1996850" cy="2038516"/>
          </a:xfrm>
          <a:prstGeom prst="rect">
            <a:avLst/>
          </a:prstGeom>
        </p:spPr>
      </p:pic>
    </p:spTree>
    <p:extLst>
      <p:ext uri="{BB962C8B-B14F-4D97-AF65-F5344CB8AC3E}">
        <p14:creationId xmlns:p14="http://schemas.microsoft.com/office/powerpoint/2010/main" val="2648416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xmlns="" id="{CB9994FB-480F-4F9E-9EAF-1FD1C07067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838" b="57748"/>
          <a:stretch/>
        </p:blipFill>
        <p:spPr>
          <a:xfrm flipH="1">
            <a:off x="69017" y="644909"/>
            <a:ext cx="5850316" cy="5771767"/>
          </a:xfrm>
          <a:prstGeom prst="rect">
            <a:avLst/>
          </a:prstGeom>
        </p:spPr>
      </p:pic>
      <p:sp>
        <p:nvSpPr>
          <p:cNvPr id="2" name="Rectangle 1"/>
          <p:cNvSpPr/>
          <p:nvPr/>
        </p:nvSpPr>
        <p:spPr>
          <a:xfrm>
            <a:off x="0" y="-1"/>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6" y="98015"/>
            <a:ext cx="1222427" cy="573349"/>
          </a:xfrm>
          <a:prstGeom prst="rect">
            <a:avLst/>
          </a:prstGeom>
        </p:spPr>
      </p:pic>
      <p:sp>
        <p:nvSpPr>
          <p:cNvPr id="14" name="Rectangle 13"/>
          <p:cNvSpPr/>
          <p:nvPr/>
        </p:nvSpPr>
        <p:spPr>
          <a:xfrm>
            <a:off x="-1" y="6374925"/>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 Placeholder 20">
            <a:extLst>
              <a:ext uri="{FF2B5EF4-FFF2-40B4-BE49-F238E27FC236}">
                <a16:creationId xmlns:a16="http://schemas.microsoft.com/office/drawing/2014/main" xmlns="" id="{59B12DAF-E524-462B-B49C-BC9D3C8ED50C}"/>
              </a:ext>
            </a:extLst>
          </p:cNvPr>
          <p:cNvSpPr txBox="1">
            <a:spLocks/>
          </p:cNvSpPr>
          <p:nvPr/>
        </p:nvSpPr>
        <p:spPr>
          <a:xfrm>
            <a:off x="165919" y="108323"/>
            <a:ext cx="7083287" cy="587915"/>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2500" b="0" kern="1200" dirty="0">
                <a:solidFill>
                  <a:schemeClr val="bg1"/>
                </a:solidFill>
                <a:latin typeface="Arial" panose="020B0604020202020204" pitchFamily="34" charset="0"/>
                <a:ea typeface="+mn-ea"/>
                <a:cs typeface="Arial" panose="020B0604020202020204" pitchFamily="34" charset="0"/>
              </a:defRPr>
            </a:lvl1pPr>
            <a:lvl2pPr marL="224361" indent="0" algn="l" defTabSz="914400" rtl="0" eaLnBrk="1" latinLnBrk="0" hangingPunct="1">
              <a:lnSpc>
                <a:spcPct val="90000"/>
              </a:lnSpc>
              <a:spcBef>
                <a:spcPts val="500"/>
              </a:spcBef>
              <a:buFont typeface="Arial" panose="020B0604020202020204" pitchFamily="34" charset="0"/>
              <a:buNone/>
              <a:defRPr sz="2400" kern="1200">
                <a:solidFill>
                  <a:srgbClr val="FFFFFF"/>
                </a:solidFill>
                <a:latin typeface="Arial" panose="020B0604020202020204" pitchFamily="34" charset="0"/>
                <a:ea typeface="+mn-ea"/>
                <a:cs typeface="Arial" panose="020B0604020202020204" pitchFamily="34" charset="0"/>
              </a:defRPr>
            </a:lvl2pPr>
            <a:lvl3pPr marL="457189" indent="0" algn="l" defTabSz="914400" rtl="0" eaLnBrk="1" latinLnBrk="0" hangingPunct="1">
              <a:lnSpc>
                <a:spcPct val="90000"/>
              </a:lnSpc>
              <a:spcBef>
                <a:spcPts val="500"/>
              </a:spcBef>
              <a:buFont typeface="Arial" panose="020B0604020202020204" pitchFamily="34" charset="0"/>
              <a:buNone/>
              <a:defRPr sz="2000" kern="1200">
                <a:solidFill>
                  <a:srgbClr val="FFFFFF"/>
                </a:solidFill>
                <a:latin typeface="Arial" panose="020B0604020202020204" pitchFamily="34" charset="0"/>
                <a:ea typeface="+mn-ea"/>
                <a:cs typeface="Arial" panose="020B0604020202020204" pitchFamily="34" charset="0"/>
              </a:defRPr>
            </a:lvl3pPr>
            <a:lvl4pPr marL="677316"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4pPr>
            <a:lvl5pPr marL="920728"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Our Covid-19 response (ii)</a:t>
            </a:r>
          </a:p>
        </p:txBody>
      </p:sp>
      <p:sp>
        <p:nvSpPr>
          <p:cNvPr id="4" name="Rectangle 3">
            <a:extLst>
              <a:ext uri="{FF2B5EF4-FFF2-40B4-BE49-F238E27FC236}">
                <a16:creationId xmlns:a16="http://schemas.microsoft.com/office/drawing/2014/main" xmlns="" id="{60639E38-0DE7-448A-98CE-7C058D1089BD}"/>
              </a:ext>
            </a:extLst>
          </p:cNvPr>
          <p:cNvSpPr/>
          <p:nvPr/>
        </p:nvSpPr>
        <p:spPr>
          <a:xfrm>
            <a:off x="152473" y="957757"/>
            <a:ext cx="4359622" cy="5062924"/>
          </a:xfrm>
          <a:prstGeom prst="rect">
            <a:avLst/>
          </a:prstGeom>
        </p:spPr>
        <p:txBody>
          <a:bodyPr wrap="square">
            <a:spAutoFit/>
          </a:bodyPr>
          <a:lstStyle/>
          <a:p>
            <a:pPr marL="285750" indent="-285750" algn="just">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In Liberia, schools began to reopen at the beginning of 2021 and in-school feeding has resumed with necessary safety measures in place.</a:t>
            </a:r>
          </a:p>
          <a:p>
            <a:pPr marL="285750" indent="-285750" algn="just">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While schools were closed, parents collected take-home rations from a central distribution point and cooked daily meals for their children who were learning at home.</a:t>
            </a:r>
          </a:p>
          <a:p>
            <a:pPr marL="285750" indent="-285750" algn="just">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Things are changing from day to day and we are working closely with schools, communities and governments to monitor the situation and ensure that we are delivering meals in the safest way possible.</a:t>
            </a:r>
          </a:p>
          <a:p>
            <a:pPr marL="285750" indent="-285750" algn="just">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p:txBody>
      </p:sp>
      <p:pic>
        <p:nvPicPr>
          <p:cNvPr id="9" name="Picture 8" descr="Community distribution of take-home rations&#10;&#10;">
            <a:extLst>
              <a:ext uri="{FF2B5EF4-FFF2-40B4-BE49-F238E27FC236}">
                <a16:creationId xmlns:a16="http://schemas.microsoft.com/office/drawing/2014/main" xmlns="" id="{2ED2D535-FA24-4E7F-A7A0-AC5E012A799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746" t="9113" r="9208" b="11218"/>
          <a:stretch/>
        </p:blipFill>
        <p:spPr>
          <a:xfrm>
            <a:off x="5439508" y="769380"/>
            <a:ext cx="3704492" cy="5463687"/>
          </a:xfrm>
          <a:prstGeom prst="rect">
            <a:avLst/>
          </a:prstGeom>
        </p:spPr>
      </p:pic>
    </p:spTree>
    <p:extLst>
      <p:ext uri="{BB962C8B-B14F-4D97-AF65-F5344CB8AC3E}">
        <p14:creationId xmlns:p14="http://schemas.microsoft.com/office/powerpoint/2010/main" val="3327199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xmlns="" id="{CB9994FB-480F-4F9E-9EAF-1FD1C07067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838" b="57748"/>
          <a:stretch/>
        </p:blipFill>
        <p:spPr>
          <a:xfrm flipH="1">
            <a:off x="59590" y="718499"/>
            <a:ext cx="5850316" cy="5771767"/>
          </a:xfrm>
          <a:prstGeom prst="rect">
            <a:avLst/>
          </a:prstGeom>
        </p:spPr>
      </p:pic>
      <p:sp>
        <p:nvSpPr>
          <p:cNvPr id="2" name="Rectangle 1"/>
          <p:cNvSpPr/>
          <p:nvPr/>
        </p:nvSpPr>
        <p:spPr>
          <a:xfrm>
            <a:off x="0" y="-1"/>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6" y="98015"/>
            <a:ext cx="1222427" cy="573349"/>
          </a:xfrm>
          <a:prstGeom prst="rect">
            <a:avLst/>
          </a:prstGeom>
        </p:spPr>
      </p:pic>
      <p:sp>
        <p:nvSpPr>
          <p:cNvPr id="14" name="Rectangle 13"/>
          <p:cNvSpPr/>
          <p:nvPr/>
        </p:nvSpPr>
        <p:spPr>
          <a:xfrm>
            <a:off x="0" y="6258048"/>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 Placeholder 20">
            <a:extLst>
              <a:ext uri="{FF2B5EF4-FFF2-40B4-BE49-F238E27FC236}">
                <a16:creationId xmlns:a16="http://schemas.microsoft.com/office/drawing/2014/main" xmlns="" id="{59B12DAF-E524-462B-B49C-BC9D3C8ED50C}"/>
              </a:ext>
            </a:extLst>
          </p:cNvPr>
          <p:cNvSpPr txBox="1">
            <a:spLocks/>
          </p:cNvSpPr>
          <p:nvPr/>
        </p:nvSpPr>
        <p:spPr>
          <a:xfrm>
            <a:off x="165919" y="108323"/>
            <a:ext cx="7083287" cy="587915"/>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2500" b="0" kern="1200" dirty="0">
                <a:solidFill>
                  <a:schemeClr val="bg1"/>
                </a:solidFill>
                <a:latin typeface="Arial" panose="020B0604020202020204" pitchFamily="34" charset="0"/>
                <a:ea typeface="+mn-ea"/>
                <a:cs typeface="Arial" panose="020B0604020202020204" pitchFamily="34" charset="0"/>
              </a:defRPr>
            </a:lvl1pPr>
            <a:lvl2pPr marL="224361" indent="0" algn="l" defTabSz="914400" rtl="0" eaLnBrk="1" latinLnBrk="0" hangingPunct="1">
              <a:lnSpc>
                <a:spcPct val="90000"/>
              </a:lnSpc>
              <a:spcBef>
                <a:spcPts val="500"/>
              </a:spcBef>
              <a:buFont typeface="Arial" panose="020B0604020202020204" pitchFamily="34" charset="0"/>
              <a:buNone/>
              <a:defRPr sz="2400" kern="1200">
                <a:solidFill>
                  <a:srgbClr val="FFFFFF"/>
                </a:solidFill>
                <a:latin typeface="Arial" panose="020B0604020202020204" pitchFamily="34" charset="0"/>
                <a:ea typeface="+mn-ea"/>
                <a:cs typeface="Arial" panose="020B0604020202020204" pitchFamily="34" charset="0"/>
              </a:defRPr>
            </a:lvl2pPr>
            <a:lvl3pPr marL="457189" indent="0" algn="l" defTabSz="914400" rtl="0" eaLnBrk="1" latinLnBrk="0" hangingPunct="1">
              <a:lnSpc>
                <a:spcPct val="90000"/>
              </a:lnSpc>
              <a:spcBef>
                <a:spcPts val="500"/>
              </a:spcBef>
              <a:buFont typeface="Arial" panose="020B0604020202020204" pitchFamily="34" charset="0"/>
              <a:buNone/>
              <a:defRPr sz="2000" kern="1200">
                <a:solidFill>
                  <a:srgbClr val="FFFFFF"/>
                </a:solidFill>
                <a:latin typeface="Arial" panose="020B0604020202020204" pitchFamily="34" charset="0"/>
                <a:ea typeface="+mn-ea"/>
                <a:cs typeface="Arial" panose="020B0604020202020204" pitchFamily="34" charset="0"/>
              </a:defRPr>
            </a:lvl3pPr>
            <a:lvl4pPr marL="677316"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4pPr>
            <a:lvl5pPr marL="920728"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Case study, Liberia: Success </a:t>
            </a:r>
            <a:r>
              <a:rPr lang="en-GB" dirty="0" err="1"/>
              <a:t>Darwolo</a:t>
            </a:r>
            <a:endParaRPr lang="en-GB" dirty="0"/>
          </a:p>
        </p:txBody>
      </p:sp>
      <p:pic>
        <p:nvPicPr>
          <p:cNvPr id="6" name="Picture 5" descr="Success Darwolo doing chores">
            <a:extLst>
              <a:ext uri="{FF2B5EF4-FFF2-40B4-BE49-F238E27FC236}">
                <a16:creationId xmlns:a16="http://schemas.microsoft.com/office/drawing/2014/main" xmlns="" id="{8F91DEC8-C9C0-466C-8D3E-5EABD13CCAA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0769" t="15839" r="8889" b="4493"/>
          <a:stretch/>
        </p:blipFill>
        <p:spPr>
          <a:xfrm>
            <a:off x="5470769" y="765245"/>
            <a:ext cx="3673231" cy="5463687"/>
          </a:xfrm>
          <a:prstGeom prst="rect">
            <a:avLst/>
          </a:prstGeom>
        </p:spPr>
      </p:pic>
      <p:sp>
        <p:nvSpPr>
          <p:cNvPr id="8" name="TextBox 7">
            <a:extLst>
              <a:ext uri="{FF2B5EF4-FFF2-40B4-BE49-F238E27FC236}">
                <a16:creationId xmlns:a16="http://schemas.microsoft.com/office/drawing/2014/main" xmlns="" id="{7C77E88F-F2B0-4A13-BD03-2D7B5853AB4E}"/>
              </a:ext>
            </a:extLst>
          </p:cNvPr>
          <p:cNvSpPr txBox="1"/>
          <p:nvPr/>
        </p:nvSpPr>
        <p:spPr>
          <a:xfrm>
            <a:off x="257908" y="781547"/>
            <a:ext cx="4970584" cy="6140142"/>
          </a:xfrm>
          <a:prstGeom prst="rect">
            <a:avLst/>
          </a:prstGeom>
          <a:noFill/>
        </p:spPr>
        <p:txBody>
          <a:bodyPr wrap="square" rtlCol="0">
            <a:spAutoFit/>
          </a:bodyPr>
          <a:lstStyle/>
          <a:p>
            <a:r>
              <a:rPr lang="en-GB" sz="1650" dirty="0">
                <a:solidFill>
                  <a:srgbClr val="0198DC"/>
                </a:solidFill>
                <a:latin typeface="Arial" panose="020B0604020202020204" pitchFamily="34" charset="0"/>
                <a:cs typeface="Arial" panose="020B0604020202020204" pitchFamily="34" charset="0"/>
              </a:rPr>
              <a:t>Success is a quiet and serious 12-year-old who lives with her parents, her younger sister, her aunt and her two cousins in Far East Community, Gbarnga.</a:t>
            </a:r>
          </a:p>
          <a:p>
            <a:endParaRPr lang="en-GB" sz="1650" dirty="0">
              <a:solidFill>
                <a:srgbClr val="0198DC"/>
              </a:solidFill>
              <a:latin typeface="Arial" panose="020B0604020202020204" pitchFamily="34" charset="0"/>
              <a:cs typeface="Arial" panose="020B0604020202020204" pitchFamily="34" charset="0"/>
            </a:endParaRPr>
          </a:p>
          <a:p>
            <a:r>
              <a:rPr lang="en-GB" sz="1650" dirty="0">
                <a:solidFill>
                  <a:srgbClr val="0198DC"/>
                </a:solidFill>
                <a:latin typeface="Arial" panose="020B0604020202020204" pitchFamily="34" charset="0"/>
                <a:cs typeface="Arial" panose="020B0604020202020204" pitchFamily="34" charset="0"/>
              </a:rPr>
              <a:t>Her father works in the laboratory at a nearby hospital and her mother sells plantain chips and sachets of water locally. As their eldest child, Success is dedicated to doing chores before school.</a:t>
            </a:r>
          </a:p>
          <a:p>
            <a:endParaRPr lang="en-GB" sz="1650" dirty="0">
              <a:solidFill>
                <a:srgbClr val="0198DC"/>
              </a:solidFill>
              <a:latin typeface="Arial" panose="020B0604020202020204" pitchFamily="34" charset="0"/>
              <a:cs typeface="Arial" panose="020B0604020202020204" pitchFamily="34" charset="0"/>
            </a:endParaRPr>
          </a:p>
          <a:p>
            <a:r>
              <a:rPr lang="en-GB" sz="1650" dirty="0">
                <a:solidFill>
                  <a:srgbClr val="0198DC"/>
                </a:solidFill>
                <a:latin typeface="Arial" panose="020B0604020202020204" pitchFamily="34" charset="0"/>
                <a:cs typeface="Arial" panose="020B0604020202020204" pitchFamily="34" charset="0"/>
              </a:rPr>
              <a:t>She walks to school with her sister and the rice and beans they receive during morning break is always their first meal of the day. </a:t>
            </a:r>
          </a:p>
          <a:p>
            <a:endParaRPr lang="en-GB" sz="1650" dirty="0">
              <a:solidFill>
                <a:srgbClr val="0198DC"/>
              </a:solidFill>
              <a:latin typeface="Arial" panose="020B0604020202020204" pitchFamily="34" charset="0"/>
              <a:cs typeface="Arial" panose="020B0604020202020204" pitchFamily="34" charset="0"/>
            </a:endParaRPr>
          </a:p>
          <a:p>
            <a:r>
              <a:rPr lang="en-GB" sz="1650" dirty="0">
                <a:solidFill>
                  <a:srgbClr val="0198DC"/>
                </a:solidFill>
                <a:latin typeface="Arial" panose="020B0604020202020204" pitchFamily="34" charset="0"/>
                <a:cs typeface="Arial" panose="020B0604020202020204" pitchFamily="34" charset="0"/>
              </a:rPr>
              <a:t>When schools closed and food prices increased, her mother </a:t>
            </a:r>
            <a:r>
              <a:rPr lang="en-GB" sz="1650" dirty="0" err="1">
                <a:solidFill>
                  <a:srgbClr val="0198DC"/>
                </a:solidFill>
                <a:latin typeface="Arial" panose="020B0604020202020204" pitchFamily="34" charset="0"/>
                <a:cs typeface="Arial" panose="020B0604020202020204" pitchFamily="34" charset="0"/>
              </a:rPr>
              <a:t>Teta</a:t>
            </a:r>
            <a:r>
              <a:rPr lang="en-GB" sz="1650" dirty="0">
                <a:solidFill>
                  <a:srgbClr val="0198DC"/>
                </a:solidFill>
                <a:latin typeface="Arial" panose="020B0604020202020204" pitchFamily="34" charset="0"/>
                <a:cs typeface="Arial" panose="020B0604020202020204" pitchFamily="34" charset="0"/>
              </a:rPr>
              <a:t> was very thankful for the take-home rations provided by Mary’s Meals. She said: “We cannot find the money every day to buy food, so it helped. The children like beans; when we’re cooking them, everyone can be happy!”</a:t>
            </a:r>
          </a:p>
          <a:p>
            <a:endParaRPr lang="en-GB" dirty="0">
              <a:solidFill>
                <a:srgbClr val="0198DC"/>
              </a:solidFill>
            </a:endParaRPr>
          </a:p>
          <a:p>
            <a:endParaRPr lang="en-GB" dirty="0">
              <a:solidFill>
                <a:srgbClr val="0198DC"/>
              </a:solidFill>
            </a:endParaRPr>
          </a:p>
        </p:txBody>
      </p:sp>
    </p:spTree>
    <p:extLst>
      <p:ext uri="{BB962C8B-B14F-4D97-AF65-F5344CB8AC3E}">
        <p14:creationId xmlns:p14="http://schemas.microsoft.com/office/powerpoint/2010/main" val="3292785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xmlns="" id="{CB9994FB-480F-4F9E-9EAF-1FD1C07067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838" b="57748"/>
          <a:stretch/>
        </p:blipFill>
        <p:spPr>
          <a:xfrm flipH="1">
            <a:off x="59590" y="718499"/>
            <a:ext cx="5850316" cy="5771767"/>
          </a:xfrm>
          <a:prstGeom prst="rect">
            <a:avLst/>
          </a:prstGeom>
        </p:spPr>
      </p:pic>
      <p:sp>
        <p:nvSpPr>
          <p:cNvPr id="2" name="Rectangle 1"/>
          <p:cNvSpPr/>
          <p:nvPr/>
        </p:nvSpPr>
        <p:spPr>
          <a:xfrm>
            <a:off x="0" y="-1"/>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6" y="98015"/>
            <a:ext cx="1222427" cy="573349"/>
          </a:xfrm>
          <a:prstGeom prst="rect">
            <a:avLst/>
          </a:prstGeom>
        </p:spPr>
      </p:pic>
      <p:sp>
        <p:nvSpPr>
          <p:cNvPr id="14" name="Rectangle 13"/>
          <p:cNvSpPr/>
          <p:nvPr/>
        </p:nvSpPr>
        <p:spPr>
          <a:xfrm>
            <a:off x="0" y="6258048"/>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 Placeholder 20">
            <a:extLst>
              <a:ext uri="{FF2B5EF4-FFF2-40B4-BE49-F238E27FC236}">
                <a16:creationId xmlns:a16="http://schemas.microsoft.com/office/drawing/2014/main" xmlns="" id="{59B12DAF-E524-462B-B49C-BC9D3C8ED50C}"/>
              </a:ext>
            </a:extLst>
          </p:cNvPr>
          <p:cNvSpPr txBox="1">
            <a:spLocks/>
          </p:cNvSpPr>
          <p:nvPr/>
        </p:nvSpPr>
        <p:spPr>
          <a:xfrm>
            <a:off x="165919" y="108323"/>
            <a:ext cx="7083287" cy="587915"/>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2500" b="0" kern="1200" dirty="0">
                <a:solidFill>
                  <a:schemeClr val="bg1"/>
                </a:solidFill>
                <a:latin typeface="Arial" panose="020B0604020202020204" pitchFamily="34" charset="0"/>
                <a:ea typeface="+mn-ea"/>
                <a:cs typeface="Arial" panose="020B0604020202020204" pitchFamily="34" charset="0"/>
              </a:defRPr>
            </a:lvl1pPr>
            <a:lvl2pPr marL="224361" indent="0" algn="l" defTabSz="914400" rtl="0" eaLnBrk="1" latinLnBrk="0" hangingPunct="1">
              <a:lnSpc>
                <a:spcPct val="90000"/>
              </a:lnSpc>
              <a:spcBef>
                <a:spcPts val="500"/>
              </a:spcBef>
              <a:buFont typeface="Arial" panose="020B0604020202020204" pitchFamily="34" charset="0"/>
              <a:buNone/>
              <a:defRPr sz="2400" kern="1200">
                <a:solidFill>
                  <a:srgbClr val="FFFFFF"/>
                </a:solidFill>
                <a:latin typeface="Arial" panose="020B0604020202020204" pitchFamily="34" charset="0"/>
                <a:ea typeface="+mn-ea"/>
                <a:cs typeface="Arial" panose="020B0604020202020204" pitchFamily="34" charset="0"/>
              </a:defRPr>
            </a:lvl2pPr>
            <a:lvl3pPr marL="457189" indent="0" algn="l" defTabSz="914400" rtl="0" eaLnBrk="1" latinLnBrk="0" hangingPunct="1">
              <a:lnSpc>
                <a:spcPct val="90000"/>
              </a:lnSpc>
              <a:spcBef>
                <a:spcPts val="500"/>
              </a:spcBef>
              <a:buFont typeface="Arial" panose="020B0604020202020204" pitchFamily="34" charset="0"/>
              <a:buNone/>
              <a:defRPr sz="2000" kern="1200">
                <a:solidFill>
                  <a:srgbClr val="FFFFFF"/>
                </a:solidFill>
                <a:latin typeface="Arial" panose="020B0604020202020204" pitchFamily="34" charset="0"/>
                <a:ea typeface="+mn-ea"/>
                <a:cs typeface="Arial" panose="020B0604020202020204" pitchFamily="34" charset="0"/>
              </a:defRPr>
            </a:lvl3pPr>
            <a:lvl4pPr marL="677316"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4pPr>
            <a:lvl5pPr marL="920728"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Case study, Liberia: Amos </a:t>
            </a:r>
            <a:r>
              <a:rPr lang="en-GB" dirty="0" err="1"/>
              <a:t>Jusu</a:t>
            </a:r>
            <a:r>
              <a:rPr lang="en-GB" dirty="0"/>
              <a:t>, School Principal</a:t>
            </a:r>
          </a:p>
        </p:txBody>
      </p:sp>
      <p:sp>
        <p:nvSpPr>
          <p:cNvPr id="8" name="TextBox 7">
            <a:extLst>
              <a:ext uri="{FF2B5EF4-FFF2-40B4-BE49-F238E27FC236}">
                <a16:creationId xmlns:a16="http://schemas.microsoft.com/office/drawing/2014/main" xmlns="" id="{7C77E88F-F2B0-4A13-BD03-2D7B5853AB4E}"/>
              </a:ext>
            </a:extLst>
          </p:cNvPr>
          <p:cNvSpPr txBox="1"/>
          <p:nvPr/>
        </p:nvSpPr>
        <p:spPr>
          <a:xfrm>
            <a:off x="257908" y="859697"/>
            <a:ext cx="4970584" cy="5701561"/>
          </a:xfrm>
          <a:prstGeom prst="rect">
            <a:avLst/>
          </a:prstGeom>
          <a:noFill/>
        </p:spPr>
        <p:txBody>
          <a:bodyPr wrap="square" rtlCol="0">
            <a:spAutoFit/>
          </a:bodyPr>
          <a:lstStyle/>
          <a:p>
            <a:r>
              <a:rPr lang="en-GB" sz="1650" dirty="0">
                <a:solidFill>
                  <a:srgbClr val="0198DC"/>
                </a:solidFill>
                <a:latin typeface="Arial" panose="020B0604020202020204" pitchFamily="34" charset="0"/>
                <a:cs typeface="Arial" panose="020B0604020202020204" pitchFamily="34" charset="0"/>
              </a:rPr>
              <a:t>The school Amos is principal of joined the Mary’s Meals programme in September 2019. He remembers how difficult it was to keep children in school when there was no food. </a:t>
            </a:r>
          </a:p>
          <a:p>
            <a:endParaRPr lang="en-GB" sz="1650" dirty="0">
              <a:solidFill>
                <a:srgbClr val="0198DC"/>
              </a:solidFill>
              <a:latin typeface="Arial" panose="020B0604020202020204" pitchFamily="34" charset="0"/>
              <a:cs typeface="Arial" panose="020B0604020202020204" pitchFamily="34" charset="0"/>
            </a:endParaRPr>
          </a:p>
          <a:p>
            <a:r>
              <a:rPr lang="en-GB" sz="1650" dirty="0">
                <a:solidFill>
                  <a:srgbClr val="0198DC"/>
                </a:solidFill>
                <a:latin typeface="Arial" panose="020B0604020202020204" pitchFamily="34" charset="0"/>
                <a:cs typeface="Arial" panose="020B0604020202020204" pitchFamily="34" charset="0"/>
              </a:rPr>
              <a:t>He told us: “Before, enrolment was low. After recess the children would go home or go looking for fruits to pick. By the end of the school year classrooms would be empty. As the principal I was embarrassed. We asked students who never used to come to school, what was the reason. And the only reason was hunger.</a:t>
            </a:r>
          </a:p>
          <a:p>
            <a:endParaRPr lang="en-GB" sz="1650" dirty="0">
              <a:solidFill>
                <a:srgbClr val="0198DC"/>
              </a:solidFill>
              <a:latin typeface="Arial" panose="020B0604020202020204" pitchFamily="34" charset="0"/>
              <a:cs typeface="Arial" panose="020B0604020202020204" pitchFamily="34" charset="0"/>
            </a:endParaRPr>
          </a:p>
          <a:p>
            <a:r>
              <a:rPr lang="en-GB" sz="1650" dirty="0">
                <a:solidFill>
                  <a:srgbClr val="0198DC"/>
                </a:solidFill>
                <a:latin typeface="Arial" panose="020B0604020202020204" pitchFamily="34" charset="0"/>
                <a:cs typeface="Arial" panose="020B0604020202020204" pitchFamily="34" charset="0"/>
              </a:rPr>
              <a:t>“We thank Mary’s Meals so much. We are relieved. Students who were not coming to school come on campus and remain learning. We really appreciate this programme. All of us now plan our lessons and teach throughout the day with students in class. When they eat and they know they will eat tomorrow they will come to school.”</a:t>
            </a:r>
          </a:p>
          <a:p>
            <a:endParaRPr lang="en-GB" sz="1650" dirty="0">
              <a:solidFill>
                <a:srgbClr val="0198DC"/>
              </a:solidFill>
              <a:latin typeface="Arial" panose="020B0604020202020204" pitchFamily="34" charset="0"/>
              <a:cs typeface="Arial" panose="020B0604020202020204" pitchFamily="34" charset="0"/>
            </a:endParaRPr>
          </a:p>
          <a:p>
            <a:endParaRPr lang="en-GB" dirty="0">
              <a:solidFill>
                <a:srgbClr val="0198DC"/>
              </a:solidFill>
            </a:endParaRPr>
          </a:p>
        </p:txBody>
      </p:sp>
      <p:pic>
        <p:nvPicPr>
          <p:cNvPr id="5" name="Picture 4" descr="Amos S. Jusu, School Principal&#10;&#10;">
            <a:extLst>
              <a:ext uri="{FF2B5EF4-FFF2-40B4-BE49-F238E27FC236}">
                <a16:creationId xmlns:a16="http://schemas.microsoft.com/office/drawing/2014/main" xmlns="" id="{F6FA8448-6183-49E1-AE6F-CF820048318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8597" t="10448" r="20723" b="1"/>
          <a:stretch/>
        </p:blipFill>
        <p:spPr>
          <a:xfrm>
            <a:off x="5426810" y="776376"/>
            <a:ext cx="3719800" cy="5458516"/>
          </a:xfrm>
          <a:prstGeom prst="rect">
            <a:avLst/>
          </a:prstGeom>
        </p:spPr>
      </p:pic>
    </p:spTree>
    <p:extLst>
      <p:ext uri="{BB962C8B-B14F-4D97-AF65-F5344CB8AC3E}">
        <p14:creationId xmlns:p14="http://schemas.microsoft.com/office/powerpoint/2010/main" val="862601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5F0A1A5F-FD4C-46B4-ADDA-B395C984476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9173" r="75399" b="5857"/>
          <a:stretch/>
        </p:blipFill>
        <p:spPr>
          <a:xfrm>
            <a:off x="-1605" y="87067"/>
            <a:ext cx="2925960" cy="6685471"/>
          </a:xfrm>
          <a:prstGeom prst="rect">
            <a:avLst/>
          </a:prstGeom>
        </p:spPr>
      </p:pic>
      <p:sp>
        <p:nvSpPr>
          <p:cNvPr id="2" name="Rectangle 1"/>
          <p:cNvSpPr/>
          <p:nvPr/>
        </p:nvSpPr>
        <p:spPr>
          <a:xfrm>
            <a:off x="0" y="-9526"/>
            <a:ext cx="9144000" cy="776377"/>
          </a:xfrm>
          <a:prstGeom prst="rect">
            <a:avLst/>
          </a:prstGeom>
          <a:solidFill>
            <a:srgbClr val="019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24332" b="28765"/>
          <a:stretch/>
        </p:blipFill>
        <p:spPr>
          <a:xfrm>
            <a:off x="7852556" y="98015"/>
            <a:ext cx="1222427" cy="573349"/>
          </a:xfrm>
          <a:prstGeom prst="rect">
            <a:avLst/>
          </a:prstGeom>
        </p:spPr>
      </p:pic>
      <p:sp>
        <p:nvSpPr>
          <p:cNvPr id="14" name="Rectangle 13"/>
          <p:cNvSpPr/>
          <p:nvPr/>
        </p:nvSpPr>
        <p:spPr>
          <a:xfrm>
            <a:off x="0" y="6374923"/>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 Placeholder 20">
            <a:extLst>
              <a:ext uri="{FF2B5EF4-FFF2-40B4-BE49-F238E27FC236}">
                <a16:creationId xmlns:a16="http://schemas.microsoft.com/office/drawing/2014/main" xmlns="" id="{59B12DAF-E524-462B-B49C-BC9D3C8ED50C}"/>
              </a:ext>
            </a:extLst>
          </p:cNvPr>
          <p:cNvSpPr txBox="1">
            <a:spLocks/>
          </p:cNvSpPr>
          <p:nvPr/>
        </p:nvSpPr>
        <p:spPr>
          <a:xfrm>
            <a:off x="165919" y="108323"/>
            <a:ext cx="7083287" cy="587915"/>
          </a:xfrm>
          <a:prstGeom prst="rect">
            <a:avLst/>
          </a:prstGeo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2500" b="0" kern="1200" dirty="0">
                <a:solidFill>
                  <a:schemeClr val="bg1"/>
                </a:solidFill>
                <a:latin typeface="Arial" panose="020B0604020202020204" pitchFamily="34" charset="0"/>
                <a:ea typeface="+mn-ea"/>
                <a:cs typeface="Arial" panose="020B0604020202020204" pitchFamily="34" charset="0"/>
              </a:defRPr>
            </a:lvl1pPr>
            <a:lvl2pPr marL="224361" indent="0" algn="l" defTabSz="914400" rtl="0" eaLnBrk="1" latinLnBrk="0" hangingPunct="1">
              <a:lnSpc>
                <a:spcPct val="90000"/>
              </a:lnSpc>
              <a:spcBef>
                <a:spcPts val="500"/>
              </a:spcBef>
              <a:buFont typeface="Arial" panose="020B0604020202020204" pitchFamily="34" charset="0"/>
              <a:buNone/>
              <a:defRPr sz="2400" kern="1200">
                <a:solidFill>
                  <a:srgbClr val="FFFFFF"/>
                </a:solidFill>
                <a:latin typeface="Arial" panose="020B0604020202020204" pitchFamily="34" charset="0"/>
                <a:ea typeface="+mn-ea"/>
                <a:cs typeface="Arial" panose="020B0604020202020204" pitchFamily="34" charset="0"/>
              </a:defRPr>
            </a:lvl2pPr>
            <a:lvl3pPr marL="457189" indent="0" algn="l" defTabSz="914400" rtl="0" eaLnBrk="1" latinLnBrk="0" hangingPunct="1">
              <a:lnSpc>
                <a:spcPct val="90000"/>
              </a:lnSpc>
              <a:spcBef>
                <a:spcPts val="500"/>
              </a:spcBef>
              <a:buFont typeface="Arial" panose="020B0604020202020204" pitchFamily="34" charset="0"/>
              <a:buNone/>
              <a:defRPr sz="2000" kern="1200">
                <a:solidFill>
                  <a:srgbClr val="FFFFFF"/>
                </a:solidFill>
                <a:latin typeface="Arial" panose="020B0604020202020204" pitchFamily="34" charset="0"/>
                <a:ea typeface="+mn-ea"/>
                <a:cs typeface="Arial" panose="020B0604020202020204" pitchFamily="34" charset="0"/>
              </a:defRPr>
            </a:lvl3pPr>
            <a:lvl4pPr marL="677316"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4pPr>
            <a:lvl5pPr marL="920728" indent="0" algn="l" defTabSz="914400" rtl="0" eaLnBrk="1" latinLnBrk="0" hangingPunct="1">
              <a:lnSpc>
                <a:spcPct val="90000"/>
              </a:lnSpc>
              <a:spcBef>
                <a:spcPts val="500"/>
              </a:spcBef>
              <a:buFont typeface="Arial" panose="020B0604020202020204" pitchFamily="34" charset="0"/>
              <a:buNone/>
              <a:defRPr sz="1800" kern="1200">
                <a:solidFill>
                  <a:srgbClr val="FFFFFF"/>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Thank you!</a:t>
            </a:r>
          </a:p>
        </p:txBody>
      </p:sp>
      <p:pic>
        <p:nvPicPr>
          <p:cNvPr id="9" name="Picture 8" descr="Mary's Meals' Covid-19 response logo">
            <a:extLst>
              <a:ext uri="{FF2B5EF4-FFF2-40B4-BE49-F238E27FC236}">
                <a16:creationId xmlns:a16="http://schemas.microsoft.com/office/drawing/2014/main" xmlns="" id="{AC8D8B9F-60A9-4368-943C-1831877273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54349" y="2311400"/>
            <a:ext cx="3320633" cy="2267190"/>
          </a:xfrm>
          <a:prstGeom prst="rect">
            <a:avLst/>
          </a:prstGeom>
        </p:spPr>
      </p:pic>
      <p:sp>
        <p:nvSpPr>
          <p:cNvPr id="12" name="Rectangle 11">
            <a:extLst>
              <a:ext uri="{FF2B5EF4-FFF2-40B4-BE49-F238E27FC236}">
                <a16:creationId xmlns:a16="http://schemas.microsoft.com/office/drawing/2014/main" xmlns="" id="{9EFBFF48-9ED5-4F60-8604-E12CE96A9DD4}"/>
              </a:ext>
            </a:extLst>
          </p:cNvPr>
          <p:cNvSpPr/>
          <p:nvPr/>
        </p:nvSpPr>
        <p:spPr>
          <a:xfrm>
            <a:off x="69018" y="1023261"/>
            <a:ext cx="5214184" cy="5147563"/>
          </a:xfrm>
          <a:prstGeom prst="rect">
            <a:avLst/>
          </a:prstGeom>
        </p:spPr>
        <p:txBody>
          <a:bodyPr wrap="square">
            <a:spAutoFit/>
          </a:bodyPr>
          <a:lstStyle/>
          <a:p>
            <a:pPr marL="285750" indent="-285750" fontAlgn="base">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One of the core values of Mary’s Meals is that we believe in the innate goodness of people. </a:t>
            </a:r>
          </a:p>
          <a:p>
            <a:pPr marL="285750" indent="-285750" fontAlgn="base">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In this time of crisis, we are seeing this goodness every day from all corners of the Mary’s Meals family.  </a:t>
            </a:r>
          </a:p>
          <a:p>
            <a:pPr marL="285750" indent="-285750" fontAlgn="base">
              <a:buFont typeface="Arial" panose="020B0604020202020204" pitchFamily="34" charset="0"/>
              <a:buChar char="•"/>
            </a:pPr>
            <a:endParaRPr lang="en-GB"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We are so grateful to all our volunteers and supporters for keeping their faith in our mission for the sake of the children and families who rely on Mary’s Meals.  </a:t>
            </a:r>
          </a:p>
          <a:p>
            <a:pPr marL="285750" indent="-285750">
              <a:buFont typeface="Arial" panose="020B0604020202020204" pitchFamily="34" charset="0"/>
              <a:buChar char="•"/>
            </a:pPr>
            <a:endParaRPr lang="en-US"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700" dirty="0">
                <a:solidFill>
                  <a:srgbClr val="0198DC"/>
                </a:solidFill>
                <a:latin typeface="Arial" panose="020B0604020202020204" pitchFamily="34" charset="0"/>
                <a:cs typeface="Arial" panose="020B0604020202020204" pitchFamily="34" charset="0"/>
              </a:rPr>
              <a:t>Thank you for the crucial role you are playing in bringing food and hope to thousands of children.</a:t>
            </a:r>
          </a:p>
          <a:p>
            <a:pPr marL="285750" indent="-285750">
              <a:buFont typeface="Arial" panose="020B0604020202020204" pitchFamily="34" charset="0"/>
              <a:buChar char="•"/>
            </a:pPr>
            <a:endParaRPr lang="en-US" sz="1700" dirty="0">
              <a:solidFill>
                <a:srgbClr val="0198DC"/>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700" dirty="0">
                <a:solidFill>
                  <a:srgbClr val="0198DC"/>
                </a:solidFill>
                <a:latin typeface="Arial" panose="020B0604020202020204" pitchFamily="34" charset="0"/>
                <a:cs typeface="Arial" panose="020B0604020202020204" pitchFamily="34" charset="0"/>
              </a:rPr>
              <a:t>For the latest updates about our Covid-19 response, visit our website: marysmeals.org or social media channels.</a:t>
            </a:r>
            <a:endParaRPr lang="en-GB" dirty="0">
              <a:latin typeface="Arial" panose="020B0604020202020204" pitchFamily="34" charset="0"/>
              <a:cs typeface="Arial" panose="020B0604020202020204" pitchFamily="34" charset="0"/>
            </a:endParaRPr>
          </a:p>
          <a:p>
            <a:pPr algn="just" fontAlgn="base"/>
            <a:endParaRPr lang="en-GB" sz="1200" dirty="0">
              <a:latin typeface="Arial" panose="020B0604020202020204" pitchFamily="34" charset="0"/>
              <a:cs typeface="Arial" panose="020B0604020202020204" pitchFamily="34" charset="0"/>
            </a:endParaRPr>
          </a:p>
          <a:p>
            <a:pPr algn="just" fontAlgn="base"/>
            <a:endParaRPr lang="en-GB"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4681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0" y="6374923"/>
            <a:ext cx="9144000" cy="508957"/>
          </a:xfrm>
          <a:prstGeom prst="rect">
            <a:avLst/>
          </a:prstGeom>
          <a:solidFill>
            <a:srgbClr val="F3A9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6240063"/>
            <a:ext cx="9149758" cy="134862"/>
          </a:xfrm>
          <a:prstGeom prst="rect">
            <a:avLst/>
          </a:prstGeom>
          <a:solidFill>
            <a:srgbClr val="E5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963994" y="4284174"/>
            <a:ext cx="5216013" cy="1631216"/>
          </a:xfrm>
          <a:prstGeom prst="rect">
            <a:avLst/>
          </a:prstGeom>
          <a:noFill/>
        </p:spPr>
        <p:txBody>
          <a:bodyPr wrap="square" rtlCol="0" anchor="t">
            <a:spAutoFit/>
          </a:bodyPr>
          <a:lstStyle/>
          <a:p>
            <a:pPr algn="ctr"/>
            <a:r>
              <a:rPr lang="en-GB" sz="2500">
                <a:solidFill>
                  <a:srgbClr val="002060"/>
                </a:solidFill>
                <a:latin typeface="Arial"/>
                <a:cs typeface="Arial"/>
              </a:rPr>
              <a:t>To find out more about Mary’s Meals or to contact our team, please visit:</a:t>
            </a:r>
          </a:p>
          <a:p>
            <a:pPr algn="ctr"/>
            <a:r>
              <a:rPr lang="en-GB" sz="2500">
                <a:solidFill>
                  <a:srgbClr val="019CDC"/>
                </a:solidFill>
                <a:latin typeface="Arial"/>
                <a:cs typeface="Arial"/>
              </a:rPr>
              <a:t>marysmeals.org</a:t>
            </a:r>
          </a:p>
        </p:txBody>
      </p:sp>
      <p:pic>
        <p:nvPicPr>
          <p:cNvPr id="2" name="Picture 1" descr="Mary's Meals' log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2640" y="851057"/>
            <a:ext cx="2520696" cy="2883408"/>
          </a:xfrm>
          <a:prstGeom prst="rect">
            <a:avLst/>
          </a:prstGeom>
        </p:spPr>
      </p:pic>
    </p:spTree>
    <p:extLst>
      <p:ext uri="{BB962C8B-B14F-4D97-AF65-F5344CB8AC3E}">
        <p14:creationId xmlns:p14="http://schemas.microsoft.com/office/powerpoint/2010/main" val="19530569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BAAC91DC9EB6C4AB0B9BEA782FB0753" ma:contentTypeVersion="13" ma:contentTypeDescription="Create a new document." ma:contentTypeScope="" ma:versionID="94699bd4599f95d023da85cbbc291987">
  <xsd:schema xmlns:xsd="http://www.w3.org/2001/XMLSchema" xmlns:xs="http://www.w3.org/2001/XMLSchema" xmlns:p="http://schemas.microsoft.com/office/2006/metadata/properties" xmlns:ns2="38edd977-bf2d-4e6f-810f-a84e52045717" xmlns:ns3="a7ba013b-5b6c-4618-851e-299d37109d32" targetNamespace="http://schemas.microsoft.com/office/2006/metadata/properties" ma:root="true" ma:fieldsID="4d8c555533ee10e7190354de14fd2791" ns2:_="" ns3:_="">
    <xsd:import namespace="38edd977-bf2d-4e6f-810f-a84e52045717"/>
    <xsd:import namespace="a7ba013b-5b6c-4618-851e-299d37109d32"/>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edd977-bf2d-4e6f-810f-a84e520457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7ba013b-5b6c-4618-851e-299d37109d3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8edd977-bf2d-4e6f-810f-a84e52045717">
      <UserInfo>
        <DisplayName>Summer Harl</DisplayName>
        <AccountId>1129</AccountId>
        <AccountType/>
      </UserInfo>
      <UserInfo>
        <DisplayName>Nicolle Batchelor</DisplayName>
        <AccountId>121</AccountId>
        <AccountType/>
      </UserInfo>
    </SharedWithUsers>
  </documentManagement>
</p:properties>
</file>

<file path=customXml/itemProps1.xml><?xml version="1.0" encoding="utf-8"?>
<ds:datastoreItem xmlns:ds="http://schemas.openxmlformats.org/officeDocument/2006/customXml" ds:itemID="{50B04823-EC2D-4B9D-AB62-446B9C9E52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edd977-bf2d-4e6f-810f-a84e52045717"/>
    <ds:schemaRef ds:uri="a7ba013b-5b6c-4618-851e-299d37109d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442A6E4-0C7B-4F9E-A7E5-5A675F6BB16E}">
  <ds:schemaRefs>
    <ds:schemaRef ds:uri="http://schemas.microsoft.com/sharepoint/v3/contenttype/forms"/>
  </ds:schemaRefs>
</ds:datastoreItem>
</file>

<file path=customXml/itemProps3.xml><?xml version="1.0" encoding="utf-8"?>
<ds:datastoreItem xmlns:ds="http://schemas.openxmlformats.org/officeDocument/2006/customXml" ds:itemID="{715E35D5-C8CF-4B9C-912A-E546CE255259}">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a7ba013b-5b6c-4618-851e-299d37109d32"/>
    <ds:schemaRef ds:uri="38edd977-bf2d-4e6f-810f-a84e5204571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972</Words>
  <Application>Microsoft Office PowerPoint</Application>
  <PresentationFormat>Bildschirmpräsentation (4:3)</PresentationFormat>
  <Paragraphs>97</Paragraphs>
  <Slides>13</Slides>
  <Notes>8</Notes>
  <HiddenSlides>0</HiddenSlides>
  <MMClips>0</MMClips>
  <ScaleCrop>false</ScaleCrop>
  <HeadingPairs>
    <vt:vector size="4" baseType="variant">
      <vt:variant>
        <vt:lpstr>Design</vt:lpstr>
      </vt:variant>
      <vt:variant>
        <vt:i4>2</vt:i4>
      </vt:variant>
      <vt:variant>
        <vt:lpstr>Folientitel</vt:lpstr>
      </vt:variant>
      <vt:variant>
        <vt:i4>13</vt:i4>
      </vt:variant>
    </vt:vector>
  </HeadingPairs>
  <TitlesOfParts>
    <vt:vector size="15" baseType="lpstr">
      <vt:lpstr>Office Theme</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Hayward</dc:creator>
  <cp:lastModifiedBy>Beuren</cp:lastModifiedBy>
  <cp:revision>17</cp:revision>
  <dcterms:modified xsi:type="dcterms:W3CDTF">2021-02-15T13:14:25Z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0x010100EBAAC91DC9EB6C4AB0B9BEA782FB0753</vt:lpwstr>
  </property>
  <property fmtid="{D5CDD505-2E9C-101B-9397-08002B2CF9AE}" pid="3" name="AuthorIds_UIVersion_7680">
    <vt:lpwstr>176</vt:lpwstr>
  </property>
  <property fmtid="{D5CDD505-2E9C-101B-9397-08002B2CF9AE}" pid="4" name="AuthorIds_UIVersion_11264">
    <vt:lpwstr>176</vt:lpwstr>
  </property>
</Properties>
</file>